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475" r:id="rId3"/>
    <p:sldId id="473" r:id="rId4"/>
    <p:sldId id="487" r:id="rId5"/>
    <p:sldId id="489" r:id="rId6"/>
    <p:sldId id="486" r:id="rId7"/>
    <p:sldId id="339" r:id="rId8"/>
    <p:sldId id="463" r:id="rId9"/>
    <p:sldId id="464" r:id="rId10"/>
    <p:sldId id="467" r:id="rId11"/>
    <p:sldId id="437" r:id="rId12"/>
    <p:sldId id="414" r:id="rId13"/>
    <p:sldId id="446" r:id="rId14"/>
    <p:sldId id="476" r:id="rId15"/>
    <p:sldId id="477" r:id="rId16"/>
    <p:sldId id="478" r:id="rId17"/>
    <p:sldId id="479" r:id="rId18"/>
    <p:sldId id="480" r:id="rId19"/>
    <p:sldId id="481" r:id="rId20"/>
    <p:sldId id="482" r:id="rId21"/>
    <p:sldId id="451" r:id="rId22"/>
    <p:sldId id="455" r:id="rId23"/>
    <p:sldId id="454" r:id="rId24"/>
    <p:sldId id="457" r:id="rId25"/>
    <p:sldId id="472" r:id="rId26"/>
    <p:sldId id="490" r:id="rId27"/>
    <p:sldId id="328" r:id="rId28"/>
    <p:sldId id="327" r:id="rId29"/>
    <p:sldId id="363" r:id="rId30"/>
    <p:sldId id="426" r:id="rId31"/>
    <p:sldId id="427" r:id="rId32"/>
    <p:sldId id="465" r:id="rId33"/>
    <p:sldId id="483" r:id="rId34"/>
    <p:sldId id="484" r:id="rId35"/>
    <p:sldId id="445" r:id="rId36"/>
    <p:sldId id="459" r:id="rId37"/>
    <p:sldId id="460" r:id="rId38"/>
    <p:sldId id="461" r:id="rId39"/>
    <p:sldId id="462" r:id="rId40"/>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66" autoAdjust="0"/>
    <p:restoredTop sz="63133" autoAdjust="0"/>
  </p:normalViewPr>
  <p:slideViewPr>
    <p:cSldViewPr>
      <p:cViewPr varScale="1">
        <p:scale>
          <a:sx n="129" d="100"/>
          <a:sy n="129" d="100"/>
        </p:scale>
        <p:origin x="200"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bg2"/>
            </a:solidFill>
            <a:ln>
              <a:noFill/>
            </a:ln>
            <a:effectLst/>
          </c:spPr>
          <c:invertIfNegative val="0"/>
          <c:cat>
            <c:strRef>
              <c:f>Sheet1!$A$2:$A$5</c:f>
              <c:strCache>
                <c:ptCount val="4"/>
                <c:pt idx="0">
                  <c:v>Whites</c:v>
                </c:pt>
                <c:pt idx="1">
                  <c:v>Blacks</c:v>
                </c:pt>
                <c:pt idx="2">
                  <c:v>Latinos</c:v>
                </c:pt>
                <c:pt idx="3">
                  <c:v>Other</c:v>
                </c:pt>
              </c:strCache>
            </c:strRef>
          </c:cat>
          <c:val>
            <c:numRef>
              <c:f>Sheet1!$B$2:$B$5</c:f>
              <c:numCache>
                <c:formatCode>General</c:formatCode>
                <c:ptCount val="4"/>
                <c:pt idx="0">
                  <c:v>0.66</c:v>
                </c:pt>
                <c:pt idx="1">
                  <c:v>0.23</c:v>
                </c:pt>
                <c:pt idx="2">
                  <c:v>0.07</c:v>
                </c:pt>
                <c:pt idx="3">
                  <c:v>0.04</c:v>
                </c:pt>
              </c:numCache>
            </c:numRef>
          </c:val>
          <c:extLst xmlns:c16r2="http://schemas.microsoft.com/office/drawing/2015/06/chart">
            <c:ext xmlns:c16="http://schemas.microsoft.com/office/drawing/2014/chart" uri="{C3380CC4-5D6E-409C-BE32-E72D297353CC}">
              <c16:uniqueId val="{00000000-D364-444D-8835-5C04CD55DCC9}"/>
            </c:ext>
          </c:extLst>
        </c:ser>
        <c:ser>
          <c:idx val="1"/>
          <c:order val="1"/>
          <c:tx>
            <c:strRef>
              <c:f>Sheet1!$C$1</c:f>
              <c:strCache>
                <c:ptCount val="1"/>
                <c:pt idx="0">
                  <c:v>Women</c:v>
                </c:pt>
              </c:strCache>
            </c:strRef>
          </c:tx>
          <c:spPr>
            <a:solidFill>
              <a:schemeClr val="accent2"/>
            </a:solidFill>
            <a:ln>
              <a:noFill/>
            </a:ln>
            <a:effectLst/>
          </c:spPr>
          <c:invertIfNegative val="0"/>
          <c:cat>
            <c:strRef>
              <c:f>Sheet1!$A$2:$A$5</c:f>
              <c:strCache>
                <c:ptCount val="4"/>
                <c:pt idx="0">
                  <c:v>Whites</c:v>
                </c:pt>
                <c:pt idx="1">
                  <c:v>Blacks</c:v>
                </c:pt>
                <c:pt idx="2">
                  <c:v>Latinos</c:v>
                </c:pt>
                <c:pt idx="3">
                  <c:v>Other</c:v>
                </c:pt>
              </c:strCache>
            </c:strRef>
          </c:cat>
          <c:val>
            <c:numRef>
              <c:f>Sheet1!$C$2:$C$5</c:f>
              <c:numCache>
                <c:formatCode>General</c:formatCode>
                <c:ptCount val="4"/>
                <c:pt idx="0">
                  <c:v>0.58</c:v>
                </c:pt>
                <c:pt idx="1">
                  <c:v>0.32</c:v>
                </c:pt>
                <c:pt idx="2">
                  <c:v>0.07</c:v>
                </c:pt>
                <c:pt idx="3">
                  <c:v>0.04</c:v>
                </c:pt>
              </c:numCache>
            </c:numRef>
          </c:val>
          <c:extLst xmlns:c16r2="http://schemas.microsoft.com/office/drawing/2015/06/chart">
            <c:ext xmlns:c16="http://schemas.microsoft.com/office/drawing/2014/chart" uri="{C3380CC4-5D6E-409C-BE32-E72D297353CC}">
              <c16:uniqueId val="{00000001-D364-444D-8835-5C04CD55DCC9}"/>
            </c:ext>
          </c:extLst>
        </c:ser>
        <c:dLbls>
          <c:showLegendKey val="0"/>
          <c:showVal val="0"/>
          <c:showCatName val="0"/>
          <c:showSerName val="0"/>
          <c:showPercent val="0"/>
          <c:showBubbleSize val="0"/>
        </c:dLbls>
        <c:gapWidth val="219"/>
        <c:overlap val="-27"/>
        <c:axId val="-2023149488"/>
        <c:axId val="-2023144880"/>
      </c:barChart>
      <c:catAx>
        <c:axId val="-2023149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2023144880"/>
        <c:crosses val="autoZero"/>
        <c:auto val="1"/>
        <c:lblAlgn val="ctr"/>
        <c:lblOffset val="100"/>
        <c:tickLblSkip val="1"/>
        <c:noMultiLvlLbl val="0"/>
      </c:catAx>
      <c:valAx>
        <c:axId val="-2023144880"/>
        <c:scaling>
          <c:orientation val="minMax"/>
          <c:max val="1.0"/>
          <c:min val="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3149488"/>
        <c:crossesAt val="1.0"/>
        <c:crossBetween val="between"/>
        <c:majorUnit val="0.5"/>
      </c:valAx>
      <c:spPr>
        <a:noFill/>
        <a:ln>
          <a:noFill/>
        </a:ln>
        <a:effectLst/>
      </c:spPr>
    </c:plotArea>
    <c:legend>
      <c:legendPos val="r"/>
      <c:layout>
        <c:manualLayout>
          <c:xMode val="edge"/>
          <c:yMode val="edge"/>
          <c:x val="0.75808326042578"/>
          <c:y val="0.352386318897638"/>
          <c:w val="0.21691673957422"/>
          <c:h val="0.257136199191317"/>
        </c:manualLayout>
      </c:layout>
      <c:overlay val="0"/>
      <c:spPr>
        <a:noFill/>
        <a:ln>
          <a:noFill/>
        </a:ln>
        <a:effectLst/>
      </c:spPr>
      <c:txPr>
        <a:bodyPr rot="0" spcFirstLastPara="1" vertOverflow="ellipsis" vert="horz" wrap="square" anchor="ctr" anchorCtr="1"/>
        <a:lstStyle/>
        <a:p>
          <a:pPr>
            <a:defRPr sz="26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Men</c:v>
                </c:pt>
              </c:strCache>
            </c:strRef>
          </c:tx>
          <c:spPr>
            <a:solidFill>
              <a:schemeClr val="bg2"/>
            </a:solidFill>
            <a:ln>
              <a:noFill/>
            </a:ln>
            <a:effectLst/>
          </c:spPr>
          <c:invertIfNegative val="0"/>
          <c:cat>
            <c:strRef>
              <c:f>Sheet1!$A$2</c:f>
              <c:strCache>
                <c:ptCount val="1"/>
                <c:pt idx="0">
                  <c:v>Household Income</c:v>
                </c:pt>
              </c:strCache>
            </c:strRef>
          </c:cat>
          <c:val>
            <c:numRef>
              <c:f>Sheet1!$B$2</c:f>
              <c:numCache>
                <c:formatCode>#,##0</c:formatCode>
                <c:ptCount val="1"/>
                <c:pt idx="0">
                  <c:v>75235.0</c:v>
                </c:pt>
              </c:numCache>
            </c:numRef>
          </c:val>
          <c:extLst xmlns:c16r2="http://schemas.microsoft.com/office/drawing/2015/06/chart">
            <c:ext xmlns:c16="http://schemas.microsoft.com/office/drawing/2014/chart" uri="{C3380CC4-5D6E-409C-BE32-E72D297353CC}">
              <c16:uniqueId val="{00000000-50A4-4138-A7CF-CB33A2FB2742}"/>
            </c:ext>
          </c:extLst>
        </c:ser>
        <c:ser>
          <c:idx val="1"/>
          <c:order val="1"/>
          <c:tx>
            <c:strRef>
              <c:f>Sheet1!$C$1</c:f>
              <c:strCache>
                <c:ptCount val="1"/>
                <c:pt idx="0">
                  <c:v>Women</c:v>
                </c:pt>
              </c:strCache>
            </c:strRef>
          </c:tx>
          <c:spPr>
            <a:solidFill>
              <a:schemeClr val="accent2"/>
            </a:solidFill>
            <a:ln>
              <a:noFill/>
            </a:ln>
            <a:effectLst/>
          </c:spPr>
          <c:invertIfNegative val="0"/>
          <c:cat>
            <c:strRef>
              <c:f>Sheet1!$A$2</c:f>
              <c:strCache>
                <c:ptCount val="1"/>
                <c:pt idx="0">
                  <c:v>Household Income</c:v>
                </c:pt>
              </c:strCache>
            </c:strRef>
          </c:cat>
          <c:val>
            <c:numRef>
              <c:f>Sheet1!$C$2</c:f>
              <c:numCache>
                <c:formatCode>#,##0</c:formatCode>
                <c:ptCount val="1"/>
                <c:pt idx="0">
                  <c:v>62120.0</c:v>
                </c:pt>
              </c:numCache>
            </c:numRef>
          </c:val>
          <c:extLst xmlns:c16r2="http://schemas.microsoft.com/office/drawing/2015/06/chart">
            <c:ext xmlns:c16="http://schemas.microsoft.com/office/drawing/2014/chart" uri="{C3380CC4-5D6E-409C-BE32-E72D297353CC}">
              <c16:uniqueId val="{00000001-50A4-4138-A7CF-CB33A2FB2742}"/>
            </c:ext>
          </c:extLst>
        </c:ser>
        <c:dLbls>
          <c:showLegendKey val="0"/>
          <c:showVal val="0"/>
          <c:showCatName val="0"/>
          <c:showSerName val="0"/>
          <c:showPercent val="0"/>
          <c:showBubbleSize val="0"/>
        </c:dLbls>
        <c:gapWidth val="219"/>
        <c:overlap val="-27"/>
        <c:axId val="-2134504864"/>
        <c:axId val="-2134172112"/>
      </c:barChart>
      <c:catAx>
        <c:axId val="-2134504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2134172112"/>
        <c:crosses val="autoZero"/>
        <c:auto val="1"/>
        <c:lblAlgn val="ctr"/>
        <c:lblOffset val="100"/>
        <c:tickLblSkip val="1"/>
        <c:noMultiLvlLbl val="0"/>
      </c:catAx>
      <c:valAx>
        <c:axId val="-2134172112"/>
        <c:scaling>
          <c:orientation val="minMax"/>
          <c:max val="80000.0"/>
          <c:min val="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4504864"/>
        <c:crossesAt val="1.0"/>
        <c:crossBetween val="between"/>
        <c:majorUnit val="40000.0"/>
      </c:valAx>
      <c:spPr>
        <a:noFill/>
        <a:ln>
          <a:noFill/>
        </a:ln>
        <a:effectLst/>
      </c:spPr>
    </c:plotArea>
    <c:legend>
      <c:legendPos val="r"/>
      <c:layout>
        <c:manualLayout>
          <c:xMode val="edge"/>
          <c:yMode val="edge"/>
          <c:x val="0.75808326042578"/>
          <c:y val="0.352386318897638"/>
          <c:w val="0.21691673957422"/>
          <c:h val="0.257136199191317"/>
        </c:manualLayout>
      </c:layout>
      <c:overlay val="0"/>
      <c:spPr>
        <a:noFill/>
        <a:ln>
          <a:noFill/>
        </a:ln>
        <a:effectLst/>
      </c:spPr>
      <c:txPr>
        <a:bodyPr rot="0" spcFirstLastPara="1" vertOverflow="ellipsis" vert="horz" wrap="square" anchor="ctr" anchorCtr="1"/>
        <a:lstStyle/>
        <a:p>
          <a:pPr>
            <a:defRPr sz="26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09CEA2B-C1AD-4B02-97BA-D2D74C1959BC}" type="datetimeFigureOut">
              <a:rPr lang="en-US" smtClean="0"/>
              <a:t>12/2/16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F4D5D02-C7FE-4642-B45E-EE35B54295E3}" type="slidenum">
              <a:rPr lang="en-US" smtClean="0"/>
              <a:t>‹#›</a:t>
            </a:fld>
            <a:endParaRPr lang="en-US"/>
          </a:p>
        </p:txBody>
      </p:sp>
    </p:spTree>
    <p:extLst>
      <p:ext uri="{BB962C8B-B14F-4D97-AF65-F5344CB8AC3E}">
        <p14:creationId xmlns:p14="http://schemas.microsoft.com/office/powerpoint/2010/main" val="1176399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075"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3079"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FEB3078-FECC-49C8-B735-D32DDBF3253C}" type="slidenum">
              <a:rPr lang="en-US" altLang="en-US"/>
              <a:pPr/>
              <a:t>‹#›</a:t>
            </a:fld>
            <a:endParaRPr lang="en-US" altLang="en-US"/>
          </a:p>
        </p:txBody>
      </p:sp>
    </p:spTree>
    <p:extLst>
      <p:ext uri="{BB962C8B-B14F-4D97-AF65-F5344CB8AC3E}">
        <p14:creationId xmlns:p14="http://schemas.microsoft.com/office/powerpoint/2010/main" val="11999099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3DB96-0B67-4415-9D45-C8FB3929B4A9}"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7869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10</a:t>
            </a:fld>
            <a:endParaRPr lang="en-US" altLang="en-US"/>
          </a:p>
        </p:txBody>
      </p:sp>
    </p:spTree>
    <p:extLst>
      <p:ext uri="{BB962C8B-B14F-4D97-AF65-F5344CB8AC3E}">
        <p14:creationId xmlns:p14="http://schemas.microsoft.com/office/powerpoint/2010/main" val="324408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11</a:t>
            </a:fld>
            <a:endParaRPr lang="en-US" altLang="en-US"/>
          </a:p>
        </p:txBody>
      </p:sp>
    </p:spTree>
    <p:extLst>
      <p:ext uri="{BB962C8B-B14F-4D97-AF65-F5344CB8AC3E}">
        <p14:creationId xmlns:p14="http://schemas.microsoft.com/office/powerpoint/2010/main" val="201044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12</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13</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14</a:t>
            </a:fld>
            <a:endParaRPr lang="en-US" altLang="en-US"/>
          </a:p>
        </p:txBody>
      </p:sp>
    </p:spTree>
    <p:extLst>
      <p:ext uri="{BB962C8B-B14F-4D97-AF65-F5344CB8AC3E}">
        <p14:creationId xmlns:p14="http://schemas.microsoft.com/office/powerpoint/2010/main" val="201044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15</a:t>
            </a:fld>
            <a:endParaRPr lang="en-US" altLang="en-US"/>
          </a:p>
        </p:txBody>
      </p:sp>
    </p:spTree>
    <p:extLst>
      <p:ext uri="{BB962C8B-B14F-4D97-AF65-F5344CB8AC3E}">
        <p14:creationId xmlns:p14="http://schemas.microsoft.com/office/powerpoint/2010/main" val="201044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16</a:t>
            </a:fld>
            <a:endParaRPr lang="en-US" altLang="en-US"/>
          </a:p>
        </p:txBody>
      </p:sp>
    </p:spTree>
    <p:extLst>
      <p:ext uri="{BB962C8B-B14F-4D97-AF65-F5344CB8AC3E}">
        <p14:creationId xmlns:p14="http://schemas.microsoft.com/office/powerpoint/2010/main" val="201044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17</a:t>
            </a:fld>
            <a:endParaRPr lang="en-US" altLang="en-US"/>
          </a:p>
        </p:txBody>
      </p:sp>
    </p:spTree>
    <p:extLst>
      <p:ext uri="{BB962C8B-B14F-4D97-AF65-F5344CB8AC3E}">
        <p14:creationId xmlns:p14="http://schemas.microsoft.com/office/powerpoint/2010/main" val="201044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18</a:t>
            </a:fld>
            <a:endParaRPr lang="en-US" altLang="en-US"/>
          </a:p>
        </p:txBody>
      </p:sp>
    </p:spTree>
    <p:extLst>
      <p:ext uri="{BB962C8B-B14F-4D97-AF65-F5344CB8AC3E}">
        <p14:creationId xmlns:p14="http://schemas.microsoft.com/office/powerpoint/2010/main" val="2010443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19</a:t>
            </a:fld>
            <a:endParaRPr lang="en-US" altLang="en-US"/>
          </a:p>
        </p:txBody>
      </p:sp>
    </p:spTree>
    <p:extLst>
      <p:ext uri="{BB962C8B-B14F-4D97-AF65-F5344CB8AC3E}">
        <p14:creationId xmlns:p14="http://schemas.microsoft.com/office/powerpoint/2010/main" val="201044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a:t>
            </a:fld>
            <a:endParaRPr lang="en-US" altLang="en-US"/>
          </a:p>
        </p:txBody>
      </p:sp>
    </p:spTree>
    <p:extLst>
      <p:ext uri="{BB962C8B-B14F-4D97-AF65-F5344CB8AC3E}">
        <p14:creationId xmlns:p14="http://schemas.microsoft.com/office/powerpoint/2010/main" val="929302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20</a:t>
            </a:fld>
            <a:endParaRPr lang="en-US" altLang="en-US"/>
          </a:p>
        </p:txBody>
      </p:sp>
    </p:spTree>
    <p:extLst>
      <p:ext uri="{BB962C8B-B14F-4D97-AF65-F5344CB8AC3E}">
        <p14:creationId xmlns:p14="http://schemas.microsoft.com/office/powerpoint/2010/main" val="201044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21</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22</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23</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24</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25</a:t>
            </a:fld>
            <a:endParaRPr lang="en-US" altLang="en-US"/>
          </a:p>
        </p:txBody>
      </p:sp>
    </p:spTree>
    <p:extLst>
      <p:ext uri="{BB962C8B-B14F-4D97-AF65-F5344CB8AC3E}">
        <p14:creationId xmlns:p14="http://schemas.microsoft.com/office/powerpoint/2010/main" val="1112313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26</a:t>
            </a:fld>
            <a:endParaRPr lang="en-US" altLang="en-US"/>
          </a:p>
        </p:txBody>
      </p:sp>
    </p:spTree>
    <p:extLst>
      <p:ext uri="{BB962C8B-B14F-4D97-AF65-F5344CB8AC3E}">
        <p14:creationId xmlns:p14="http://schemas.microsoft.com/office/powerpoint/2010/main" val="1511814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27</a:t>
            </a:fld>
            <a:endParaRPr lang="en-US" altLang="en-US"/>
          </a:p>
        </p:txBody>
      </p:sp>
    </p:spTree>
    <p:extLst>
      <p:ext uri="{BB962C8B-B14F-4D97-AF65-F5344CB8AC3E}">
        <p14:creationId xmlns:p14="http://schemas.microsoft.com/office/powerpoint/2010/main" val="779748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28</a:t>
            </a:fld>
            <a:endParaRPr lang="en-US" altLang="en-US"/>
          </a:p>
        </p:txBody>
      </p:sp>
    </p:spTree>
    <p:extLst>
      <p:ext uri="{BB962C8B-B14F-4D97-AF65-F5344CB8AC3E}">
        <p14:creationId xmlns:p14="http://schemas.microsoft.com/office/powerpoint/2010/main" val="3672274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29</a:t>
            </a:fld>
            <a:endParaRPr lang="en-US" altLang="en-US"/>
          </a:p>
        </p:txBody>
      </p:sp>
    </p:spTree>
    <p:extLst>
      <p:ext uri="{BB962C8B-B14F-4D97-AF65-F5344CB8AC3E}">
        <p14:creationId xmlns:p14="http://schemas.microsoft.com/office/powerpoint/2010/main" val="32520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a:t>
            </a:fld>
            <a:endParaRPr lang="en-US" altLang="en-US"/>
          </a:p>
        </p:txBody>
      </p:sp>
    </p:spTree>
    <p:extLst>
      <p:ext uri="{BB962C8B-B14F-4D97-AF65-F5344CB8AC3E}">
        <p14:creationId xmlns:p14="http://schemas.microsoft.com/office/powerpoint/2010/main" val="2978281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30</a:t>
            </a:fld>
            <a:endParaRPr lang="en-US" altLang="en-US"/>
          </a:p>
        </p:txBody>
      </p:sp>
    </p:spTree>
    <p:extLst>
      <p:ext uri="{BB962C8B-B14F-4D97-AF65-F5344CB8AC3E}">
        <p14:creationId xmlns:p14="http://schemas.microsoft.com/office/powerpoint/2010/main" val="3122075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31</a:t>
            </a:fld>
            <a:endParaRPr lang="en-US" altLang="en-US"/>
          </a:p>
        </p:txBody>
      </p:sp>
    </p:spTree>
    <p:extLst>
      <p:ext uri="{BB962C8B-B14F-4D97-AF65-F5344CB8AC3E}">
        <p14:creationId xmlns:p14="http://schemas.microsoft.com/office/powerpoint/2010/main" val="3968494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32</a:t>
            </a:fld>
            <a:endParaRPr lang="en-US" altLang="en-US"/>
          </a:p>
        </p:txBody>
      </p:sp>
    </p:spTree>
    <p:extLst>
      <p:ext uri="{BB962C8B-B14F-4D97-AF65-F5344CB8AC3E}">
        <p14:creationId xmlns:p14="http://schemas.microsoft.com/office/powerpoint/2010/main" val="3573503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33</a:t>
            </a:fld>
            <a:endParaRPr lang="en-US" altLang="en-US"/>
          </a:p>
        </p:txBody>
      </p:sp>
    </p:spTree>
    <p:extLst>
      <p:ext uri="{BB962C8B-B14F-4D97-AF65-F5344CB8AC3E}">
        <p14:creationId xmlns:p14="http://schemas.microsoft.com/office/powerpoint/2010/main" val="2175041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34</a:t>
            </a:fld>
            <a:endParaRPr lang="en-US" altLang="en-US"/>
          </a:p>
        </p:txBody>
      </p:sp>
    </p:spTree>
    <p:extLst>
      <p:ext uri="{BB962C8B-B14F-4D97-AF65-F5344CB8AC3E}">
        <p14:creationId xmlns:p14="http://schemas.microsoft.com/office/powerpoint/2010/main" val="1337649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35</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36</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37</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38</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39</a:t>
            </a:fld>
            <a:endParaRPr lang="en-US" altLang="en-US"/>
          </a:p>
        </p:txBody>
      </p:sp>
    </p:spTree>
    <p:extLst>
      <p:ext uri="{BB962C8B-B14F-4D97-AF65-F5344CB8AC3E}">
        <p14:creationId xmlns:p14="http://schemas.microsoft.com/office/powerpoint/2010/main" val="326758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4</a:t>
            </a:fld>
            <a:endParaRPr lang="en-US" altLang="en-US"/>
          </a:p>
        </p:txBody>
      </p:sp>
    </p:spTree>
    <p:extLst>
      <p:ext uri="{BB962C8B-B14F-4D97-AF65-F5344CB8AC3E}">
        <p14:creationId xmlns:p14="http://schemas.microsoft.com/office/powerpoint/2010/main" val="99989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5</a:t>
            </a:fld>
            <a:endParaRPr lang="en-US" altLang="en-US"/>
          </a:p>
        </p:txBody>
      </p:sp>
    </p:spTree>
    <p:extLst>
      <p:ext uri="{BB962C8B-B14F-4D97-AF65-F5344CB8AC3E}">
        <p14:creationId xmlns:p14="http://schemas.microsoft.com/office/powerpoint/2010/main" val="118840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In the present study, we do this by shifting our analytical approach. Previous studies have taken an event-center research approach. That is, they select a specific natural disasters and examine individuals who were effected by that event. If longitudinal, they tract these people over time and space. Yet, we employ a population centered approach. Specifically, we take a random sample of U.S. adults and follow them through time tracking the extent to which their counties experience natural hazard damage and how their lives are effected by these disasters.</a:t>
            </a:r>
            <a:endParaRPr lang="en-US" dirty="0" smtClean="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6</a:t>
            </a:fld>
            <a:endParaRPr lang="en-US" altLang="en-US"/>
          </a:p>
        </p:txBody>
      </p:sp>
    </p:spTree>
    <p:extLst>
      <p:ext uri="{BB962C8B-B14F-4D97-AF65-F5344CB8AC3E}">
        <p14:creationId xmlns:p14="http://schemas.microsoft.com/office/powerpoint/2010/main" val="16934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To do this, we utilized</a:t>
            </a:r>
            <a:r>
              <a:rPr lang="en-US" sz="1200" kern="1200" baseline="0" dirty="0" smtClean="0">
                <a:solidFill>
                  <a:schemeClr val="tx1"/>
                </a:solidFill>
                <a:effectLst/>
                <a:latin typeface="Arial" charset="0"/>
                <a:ea typeface="+mn-ea"/>
                <a:cs typeface="+mn-cs"/>
              </a:rPr>
              <a:t> three distinct data sets. First, our information on natural hazard damage comes from the Spatial Hazard Events and Losses Database for the United States (</a:t>
            </a:r>
            <a:r>
              <a:rPr lang="en-US" sz="1200" kern="1200" dirty="0" smtClean="0">
                <a:solidFill>
                  <a:schemeClr val="tx1"/>
                </a:solidFill>
                <a:effectLst/>
                <a:latin typeface="Arial" charset="0"/>
                <a:ea typeface="+mn-ea"/>
                <a:cs typeface="+mn-cs"/>
              </a:rPr>
              <a:t>SHELDUS) which is a government-funded database the gathers county</a:t>
            </a:r>
            <a:r>
              <a:rPr lang="en-US" sz="1200" kern="1200" baseline="0" dirty="0" smtClean="0">
                <a:solidFill>
                  <a:schemeClr val="tx1"/>
                </a:solidFill>
                <a:effectLst/>
                <a:latin typeface="Arial" charset="0"/>
                <a:ea typeface="+mn-ea"/>
                <a:cs typeface="+mn-cs"/>
              </a:rPr>
              <a:t>-level</a:t>
            </a:r>
            <a:r>
              <a:rPr lang="en-US" sz="1200" kern="1200" dirty="0" smtClean="0">
                <a:solidFill>
                  <a:schemeClr val="tx1"/>
                </a:solidFill>
                <a:effectLst/>
                <a:latin typeface="Arial" charset="0"/>
                <a:ea typeface="+mn-ea"/>
                <a:cs typeface="+mn-cs"/>
              </a:rPr>
              <a:t> data </a:t>
            </a:r>
            <a:r>
              <a:rPr lang="en-US" sz="1200" kern="1200" baseline="0" dirty="0" smtClean="0">
                <a:solidFill>
                  <a:schemeClr val="tx1"/>
                </a:solidFill>
                <a:effectLst/>
                <a:latin typeface="Arial" charset="0"/>
                <a:ea typeface="+mn-ea"/>
                <a:cs typeface="+mn-cs"/>
              </a:rPr>
              <a:t>on natural disasters with at least one death or $25,000 in direct property damage. Second, for our random population sample we use the restricted geocoded Panel Study of Income Dynamics (</a:t>
            </a:r>
            <a:r>
              <a:rPr lang="en-US" sz="1200" kern="1200" dirty="0" smtClean="0">
                <a:solidFill>
                  <a:schemeClr val="tx1"/>
                </a:solidFill>
                <a:effectLst/>
                <a:latin typeface="Arial" charset="0"/>
                <a:ea typeface="+mn-ea"/>
                <a:cs typeface="+mn-cs"/>
              </a:rPr>
              <a:t>PSID) a longitudinal study which starting </a:t>
            </a:r>
            <a:r>
              <a:rPr lang="en-US" sz="1200" kern="1200" baseline="0" dirty="0" smtClean="0">
                <a:solidFill>
                  <a:schemeClr val="tx1"/>
                </a:solidFill>
                <a:effectLst/>
                <a:latin typeface="Arial" charset="0"/>
                <a:ea typeface="+mn-ea"/>
                <a:cs typeface="+mn-cs"/>
              </a:rPr>
              <a:t>in 1968 </a:t>
            </a:r>
            <a:r>
              <a:rPr lang="en-US" sz="1200" kern="1200" dirty="0" smtClean="0">
                <a:solidFill>
                  <a:schemeClr val="tx1"/>
                </a:solidFill>
                <a:effectLst/>
                <a:latin typeface="Arial" charset="0"/>
                <a:ea typeface="+mn-ea"/>
                <a:cs typeface="+mn-cs"/>
              </a:rPr>
              <a:t>has tracked selected families, their children, and their children’s children.  In 1999, the PSID expanded its original sample to capture new immigrant families that had moved to the United States after 1968. We use this later, larger sample to take advantage of robust numbers of Hispanic, Asian and Other race respondents, in addition to Whites and Blacks.</a:t>
            </a:r>
            <a:r>
              <a:rPr lang="en-US" sz="1200" kern="1200" baseline="0" dirty="0" smtClean="0">
                <a:solidFill>
                  <a:schemeClr val="tx1"/>
                </a:solidFill>
                <a:effectLst/>
                <a:latin typeface="Arial" charset="0"/>
                <a:ea typeface="+mn-ea"/>
                <a:cs typeface="+mn-cs"/>
              </a:rPr>
              <a:t> Respondents in our sample were interviewed every two years from 1</a:t>
            </a:r>
            <a:r>
              <a:rPr lang="en-US" sz="1200" kern="1200" dirty="0" smtClean="0">
                <a:solidFill>
                  <a:schemeClr val="tx1"/>
                </a:solidFill>
                <a:effectLst/>
                <a:latin typeface="Arial" charset="0"/>
                <a:ea typeface="+mn-ea"/>
                <a:cs typeface="+mn-cs"/>
              </a:rPr>
              <a:t>999 through 2011. Lastly, we use the 2000 Census Long Form</a:t>
            </a:r>
            <a:r>
              <a:rPr lang="en-US" sz="1200" kern="1200" baseline="0" dirty="0" smtClean="0">
                <a:solidFill>
                  <a:schemeClr val="tx1"/>
                </a:solidFill>
                <a:effectLst/>
                <a:latin typeface="Arial" charset="0"/>
                <a:ea typeface="+mn-ea"/>
                <a:cs typeface="+mn-cs"/>
              </a:rPr>
              <a:t> and the 2006-2010 5-year summary files from the American Community Survey for demographic data on resident’s neighborhoods and counties.</a:t>
            </a:r>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7</a:t>
            </a:fld>
            <a:endParaRPr lang="en-US" altLang="en-US"/>
          </a:p>
        </p:txBody>
      </p:sp>
    </p:spTree>
    <p:extLst>
      <p:ext uri="{BB962C8B-B14F-4D97-AF65-F5344CB8AC3E}">
        <p14:creationId xmlns:p14="http://schemas.microsoft.com/office/powerpoint/2010/main" val="324408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8</a:t>
            </a:fld>
            <a:endParaRPr lang="en-US" altLang="en-US"/>
          </a:p>
        </p:txBody>
      </p:sp>
    </p:spTree>
    <p:extLst>
      <p:ext uri="{BB962C8B-B14F-4D97-AF65-F5344CB8AC3E}">
        <p14:creationId xmlns:p14="http://schemas.microsoft.com/office/powerpoint/2010/main" val="324408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B3078-FECC-49C8-B735-D32DDBF3253C}" type="slidenum">
              <a:rPr lang="en-US" altLang="en-US" smtClean="0"/>
              <a:pPr/>
              <a:t>9</a:t>
            </a:fld>
            <a:endParaRPr lang="en-US" altLang="en-US"/>
          </a:p>
        </p:txBody>
      </p:sp>
    </p:spTree>
    <p:extLst>
      <p:ext uri="{BB962C8B-B14F-4D97-AF65-F5344CB8AC3E}">
        <p14:creationId xmlns:p14="http://schemas.microsoft.com/office/powerpoint/2010/main" val="324408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AA618F-9F91-46E2-8987-C1BCECD09EC8}" type="slidenum">
              <a:rPr lang="en-US" altLang="en-US"/>
              <a:pPr/>
              <a:t>‹#›</a:t>
            </a:fld>
            <a:endParaRPr lang="en-US" altLang="en-US"/>
          </a:p>
        </p:txBody>
      </p:sp>
    </p:spTree>
    <p:extLst>
      <p:ext uri="{BB962C8B-B14F-4D97-AF65-F5344CB8AC3E}">
        <p14:creationId xmlns:p14="http://schemas.microsoft.com/office/powerpoint/2010/main" val="122690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A5A488-C524-4198-8C7D-9226AEF8B0FF}" type="slidenum">
              <a:rPr lang="en-US" altLang="en-US"/>
              <a:pPr/>
              <a:t>‹#›</a:t>
            </a:fld>
            <a:endParaRPr lang="en-US" altLang="en-US"/>
          </a:p>
        </p:txBody>
      </p:sp>
    </p:spTree>
    <p:extLst>
      <p:ext uri="{BB962C8B-B14F-4D97-AF65-F5344CB8AC3E}">
        <p14:creationId xmlns:p14="http://schemas.microsoft.com/office/powerpoint/2010/main" val="411879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3AA10E-2C8D-40C1-9381-5F19FA8311B6}" type="slidenum">
              <a:rPr lang="en-US" altLang="en-US"/>
              <a:pPr/>
              <a:t>‹#›</a:t>
            </a:fld>
            <a:endParaRPr lang="en-US" altLang="en-US"/>
          </a:p>
        </p:txBody>
      </p:sp>
    </p:spTree>
    <p:extLst>
      <p:ext uri="{BB962C8B-B14F-4D97-AF65-F5344CB8AC3E}">
        <p14:creationId xmlns:p14="http://schemas.microsoft.com/office/powerpoint/2010/main" val="756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5196BE-3D7A-4AB6-AB3B-1A3C7FCA786E}" type="slidenum">
              <a:rPr lang="en-US" altLang="en-US"/>
              <a:pPr/>
              <a:t>‹#›</a:t>
            </a:fld>
            <a:endParaRPr lang="en-US" altLang="en-US"/>
          </a:p>
        </p:txBody>
      </p:sp>
    </p:spTree>
    <p:extLst>
      <p:ext uri="{BB962C8B-B14F-4D97-AF65-F5344CB8AC3E}">
        <p14:creationId xmlns:p14="http://schemas.microsoft.com/office/powerpoint/2010/main" val="263347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196E26-7690-43B4-8A4C-162E6D10C7A5}" type="slidenum">
              <a:rPr lang="en-US" altLang="en-US"/>
              <a:pPr/>
              <a:t>‹#›</a:t>
            </a:fld>
            <a:endParaRPr lang="en-US" altLang="en-US"/>
          </a:p>
        </p:txBody>
      </p:sp>
    </p:spTree>
    <p:extLst>
      <p:ext uri="{BB962C8B-B14F-4D97-AF65-F5344CB8AC3E}">
        <p14:creationId xmlns:p14="http://schemas.microsoft.com/office/powerpoint/2010/main" val="21885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60263C-37F4-4EC0-AADF-A20034BA277B}" type="slidenum">
              <a:rPr lang="en-US" altLang="en-US"/>
              <a:pPr/>
              <a:t>‹#›</a:t>
            </a:fld>
            <a:endParaRPr lang="en-US" altLang="en-US"/>
          </a:p>
        </p:txBody>
      </p:sp>
    </p:spTree>
    <p:extLst>
      <p:ext uri="{BB962C8B-B14F-4D97-AF65-F5344CB8AC3E}">
        <p14:creationId xmlns:p14="http://schemas.microsoft.com/office/powerpoint/2010/main" val="265755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F6F3EDA-05B3-4203-AE87-B51AF8714EC8}" type="slidenum">
              <a:rPr lang="en-US" altLang="en-US"/>
              <a:pPr/>
              <a:t>‹#›</a:t>
            </a:fld>
            <a:endParaRPr lang="en-US" altLang="en-US"/>
          </a:p>
        </p:txBody>
      </p:sp>
    </p:spTree>
    <p:extLst>
      <p:ext uri="{BB962C8B-B14F-4D97-AF65-F5344CB8AC3E}">
        <p14:creationId xmlns:p14="http://schemas.microsoft.com/office/powerpoint/2010/main" val="53953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1D905AF-C24A-46C5-A92E-6D8821DA67AC}" type="slidenum">
              <a:rPr lang="en-US" altLang="en-US"/>
              <a:pPr/>
              <a:t>‹#›</a:t>
            </a:fld>
            <a:endParaRPr lang="en-US" altLang="en-US"/>
          </a:p>
        </p:txBody>
      </p:sp>
    </p:spTree>
    <p:extLst>
      <p:ext uri="{BB962C8B-B14F-4D97-AF65-F5344CB8AC3E}">
        <p14:creationId xmlns:p14="http://schemas.microsoft.com/office/powerpoint/2010/main" val="331067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607E9F1-BCE1-4FF6-909E-28E48BAD42BD}" type="slidenum">
              <a:rPr lang="en-US" altLang="en-US"/>
              <a:pPr/>
              <a:t>‹#›</a:t>
            </a:fld>
            <a:endParaRPr lang="en-US" altLang="en-US"/>
          </a:p>
        </p:txBody>
      </p:sp>
    </p:spTree>
    <p:extLst>
      <p:ext uri="{BB962C8B-B14F-4D97-AF65-F5344CB8AC3E}">
        <p14:creationId xmlns:p14="http://schemas.microsoft.com/office/powerpoint/2010/main" val="353804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54EA44-14C7-4B6A-8A74-A3F8775D1AA0}" type="slidenum">
              <a:rPr lang="en-US" altLang="en-US"/>
              <a:pPr/>
              <a:t>‹#›</a:t>
            </a:fld>
            <a:endParaRPr lang="en-US" altLang="en-US"/>
          </a:p>
        </p:txBody>
      </p:sp>
    </p:spTree>
    <p:extLst>
      <p:ext uri="{BB962C8B-B14F-4D97-AF65-F5344CB8AC3E}">
        <p14:creationId xmlns:p14="http://schemas.microsoft.com/office/powerpoint/2010/main" val="109235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E5D19DD-8A88-4485-840E-0699DD3DFCC5}" type="slidenum">
              <a:rPr lang="en-US" altLang="en-US"/>
              <a:pPr/>
              <a:t>‹#›</a:t>
            </a:fld>
            <a:endParaRPr lang="en-US" altLang="en-US"/>
          </a:p>
        </p:txBody>
      </p:sp>
    </p:spTree>
    <p:extLst>
      <p:ext uri="{BB962C8B-B14F-4D97-AF65-F5344CB8AC3E}">
        <p14:creationId xmlns:p14="http://schemas.microsoft.com/office/powerpoint/2010/main" val="1855019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RicePP-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title"/>
          </p:nvPr>
        </p:nvSpPr>
        <p:spPr bwMode="auto">
          <a:xfrm>
            <a:off x="3124200" y="0"/>
            <a:ext cx="5410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a:t>
            </a:r>
          </a:p>
        </p:txBody>
      </p:sp>
      <p:sp>
        <p:nvSpPr>
          <p:cNvPr id="614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9" name="Rectangle 5"/>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151" name="Rectangle 7"/>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DE2C6125-706C-4135-B223-864C7AA340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r" rtl="0" eaLnBrk="1" fontAlgn="base" hangingPunct="1">
        <a:spcBef>
          <a:spcPct val="0"/>
        </a:spcBef>
        <a:spcAft>
          <a:spcPct val="0"/>
        </a:spcAft>
        <a:defRPr sz="4400">
          <a:solidFill>
            <a:schemeClr val="tx2"/>
          </a:solidFill>
          <a:latin typeface="+mj-lt"/>
          <a:ea typeface="+mj-ea"/>
          <a:cs typeface="+mj-cs"/>
        </a:defRPr>
      </a:lvl1pPr>
      <a:lvl2pPr algn="r" rtl="0" eaLnBrk="1" fontAlgn="base" hangingPunct="1">
        <a:spcBef>
          <a:spcPct val="0"/>
        </a:spcBef>
        <a:spcAft>
          <a:spcPct val="0"/>
        </a:spcAft>
        <a:defRPr sz="4400">
          <a:solidFill>
            <a:schemeClr val="tx2"/>
          </a:solidFill>
          <a:latin typeface="Arial" charset="0"/>
          <a:ea typeface="ＭＳ Ｐゴシック" charset="-128"/>
        </a:defRPr>
      </a:lvl2pPr>
      <a:lvl3pPr algn="r" rtl="0" eaLnBrk="1" fontAlgn="base" hangingPunct="1">
        <a:spcBef>
          <a:spcPct val="0"/>
        </a:spcBef>
        <a:spcAft>
          <a:spcPct val="0"/>
        </a:spcAft>
        <a:defRPr sz="4400">
          <a:solidFill>
            <a:schemeClr val="tx2"/>
          </a:solidFill>
          <a:latin typeface="Arial" charset="0"/>
          <a:ea typeface="ＭＳ Ｐゴシック" charset="-128"/>
        </a:defRPr>
      </a:lvl3pPr>
      <a:lvl4pPr algn="r" rtl="0" eaLnBrk="1" fontAlgn="base" hangingPunct="1">
        <a:spcBef>
          <a:spcPct val="0"/>
        </a:spcBef>
        <a:spcAft>
          <a:spcPct val="0"/>
        </a:spcAft>
        <a:defRPr sz="4400">
          <a:solidFill>
            <a:schemeClr val="tx2"/>
          </a:solidFill>
          <a:latin typeface="Arial" charset="0"/>
          <a:ea typeface="ＭＳ Ｐゴシック" charset="-128"/>
        </a:defRPr>
      </a:lvl4pPr>
      <a:lvl5pPr algn="r" rtl="0" eaLnBrk="1" fontAlgn="base" hangingPunct="1">
        <a:spcBef>
          <a:spcPct val="0"/>
        </a:spcBef>
        <a:spcAft>
          <a:spcPct val="0"/>
        </a:spcAft>
        <a:defRPr sz="4400">
          <a:solidFill>
            <a:schemeClr val="tx2"/>
          </a:solidFill>
          <a:latin typeface="Arial" charset="0"/>
          <a:ea typeface="ＭＳ Ｐゴシック" charset="-128"/>
        </a:defRPr>
      </a:lvl5pPr>
      <a:lvl6pPr marL="457200" algn="r" rtl="0" eaLnBrk="1" fontAlgn="base" hangingPunct="1">
        <a:spcBef>
          <a:spcPct val="0"/>
        </a:spcBef>
        <a:spcAft>
          <a:spcPct val="0"/>
        </a:spcAft>
        <a:defRPr sz="4400">
          <a:solidFill>
            <a:schemeClr val="tx2"/>
          </a:solidFill>
          <a:latin typeface="Arial" charset="0"/>
          <a:ea typeface="ＭＳ Ｐゴシック" charset="-128"/>
        </a:defRPr>
      </a:lvl6pPr>
      <a:lvl7pPr marL="914400" algn="r" rtl="0" eaLnBrk="1" fontAlgn="base" hangingPunct="1">
        <a:spcBef>
          <a:spcPct val="0"/>
        </a:spcBef>
        <a:spcAft>
          <a:spcPct val="0"/>
        </a:spcAft>
        <a:defRPr sz="4400">
          <a:solidFill>
            <a:schemeClr val="tx2"/>
          </a:solidFill>
          <a:latin typeface="Arial" charset="0"/>
          <a:ea typeface="ＭＳ Ｐゴシック" charset="-128"/>
        </a:defRPr>
      </a:lvl7pPr>
      <a:lvl8pPr marL="1371600" algn="r" rtl="0" eaLnBrk="1" fontAlgn="base" hangingPunct="1">
        <a:spcBef>
          <a:spcPct val="0"/>
        </a:spcBef>
        <a:spcAft>
          <a:spcPct val="0"/>
        </a:spcAft>
        <a:defRPr sz="4400">
          <a:solidFill>
            <a:schemeClr val="tx2"/>
          </a:solidFill>
          <a:latin typeface="Arial" charset="0"/>
          <a:ea typeface="ＭＳ Ｐゴシック" charset="-128"/>
        </a:defRPr>
      </a:lvl8pPr>
      <a:lvl9pPr marL="1828800" algn="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905000"/>
            <a:ext cx="8839200" cy="1470025"/>
          </a:xfrm>
        </p:spPr>
        <p:txBody>
          <a:bodyPr/>
          <a:lstStyle/>
          <a:p>
            <a:pPr algn="ctr"/>
            <a:r>
              <a:rPr lang="en-US" sz="6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Beyond Disaster:</a:t>
            </a:r>
            <a:r>
              <a:rPr lang="en-US" sz="54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54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1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Taking a Broader Look at Natural Hazards and Social Vulnerability</a:t>
            </a:r>
            <a:endParaRPr lang="en-US" altLang="en-US" sz="3200"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051" name="Rectangle 3"/>
          <p:cNvSpPr>
            <a:spLocks noGrp="1" noChangeArrowheads="1"/>
          </p:cNvSpPr>
          <p:nvPr>
            <p:ph type="subTitle" idx="1"/>
          </p:nvPr>
        </p:nvSpPr>
        <p:spPr>
          <a:xfrm>
            <a:off x="193158" y="4419600"/>
            <a:ext cx="8915400" cy="1752600"/>
          </a:xfrm>
        </p:spPr>
        <p:txBody>
          <a:bodyPr/>
          <a:lstStyle/>
          <a:p>
            <a:pPr>
              <a:spcBef>
                <a:spcPts val="0"/>
              </a:spcBef>
            </a:pPr>
            <a:r>
              <a:rPr lang="en-US" sz="2800" dirty="0" smtClean="0">
                <a:latin typeface="Times New Roman" panose="02020603050405020304" pitchFamily="18" charset="0"/>
                <a:cs typeface="Times New Roman" panose="02020603050405020304" pitchFamily="18" charset="0"/>
              </a:rPr>
              <a:t>James </a:t>
            </a:r>
            <a:r>
              <a:rPr lang="en-US" sz="2800" dirty="0">
                <a:latin typeface="Times New Roman" panose="02020603050405020304" pitchFamily="18" charset="0"/>
                <a:cs typeface="Times New Roman" panose="02020603050405020304" pitchFamily="18" charset="0"/>
              </a:rPr>
              <a:t>R. </a:t>
            </a:r>
            <a:r>
              <a:rPr lang="en-US" sz="2800" dirty="0" smtClean="0">
                <a:latin typeface="Times New Roman" panose="02020603050405020304" pitchFamily="18" charset="0"/>
                <a:cs typeface="Times New Roman" panose="02020603050405020304" pitchFamily="18" charset="0"/>
              </a:rPr>
              <a:t>Elliott &amp; Junia Howell</a:t>
            </a:r>
          </a:p>
          <a:p>
            <a:pPr>
              <a:spcBef>
                <a:spcPts val="0"/>
              </a:spcBef>
            </a:pPr>
            <a:endParaRPr lang="en-US" sz="2400" dirty="0" smtClean="0">
              <a:latin typeface="Times New Roman" panose="02020603050405020304" pitchFamily="18" charset="0"/>
              <a:cs typeface="Times New Roman" panose="02020603050405020304" pitchFamily="18" charset="0"/>
            </a:endParaRPr>
          </a:p>
          <a:p>
            <a:pPr>
              <a:spcBef>
                <a:spcPts val="0"/>
              </a:spcBef>
            </a:pPr>
            <a:r>
              <a:rPr lang="en-US" sz="2000" dirty="0" smtClean="0">
                <a:latin typeface="Times New Roman" panose="02020603050405020304" pitchFamily="18" charset="0"/>
                <a:cs typeface="Times New Roman" panose="02020603050405020304" pitchFamily="18" charset="0"/>
              </a:rPr>
              <a:t>Disasters, Extreme Events, Trauma &amp; Resilience Conference</a:t>
            </a:r>
          </a:p>
          <a:p>
            <a:pPr>
              <a:spcBef>
                <a:spcPts val="0"/>
              </a:spcBef>
            </a:pPr>
            <a:r>
              <a:rPr lang="en-US" sz="2000" dirty="0" smtClean="0">
                <a:latin typeface="Times New Roman" panose="02020603050405020304" pitchFamily="18" charset="0"/>
                <a:cs typeface="Times New Roman" panose="02020603050405020304" pitchFamily="18" charset="0"/>
              </a:rPr>
              <a:t>UC Riverside, Nov. 7, 2016</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18092"/>
    </mc:Choice>
    <mc:Fallback xmlns="">
      <p:transition spd="slow" advTm="1809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1295400"/>
            <a:ext cx="883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1200"/>
              </a:spcBef>
              <a:buFontTx/>
              <a:buNone/>
            </a:pPr>
            <a:r>
              <a:rPr lang="en-US" sz="3600" b="1" kern="0" dirty="0" smtClean="0">
                <a:latin typeface="Times New Roman" panose="02020603050405020304" pitchFamily="18" charset="0"/>
                <a:cs typeface="Times New Roman" panose="02020603050405020304" pitchFamily="18" charset="0"/>
              </a:rPr>
              <a:t>Unit of Analysis</a:t>
            </a:r>
          </a:p>
          <a:p>
            <a:pPr marL="0" indent="0">
              <a:spcBef>
                <a:spcPts val="1200"/>
              </a:spcBef>
              <a:buFontTx/>
              <a:buNone/>
            </a:pPr>
            <a:r>
              <a:rPr lang="en-US" kern="0" dirty="0" smtClean="0">
                <a:latin typeface="Times New Roman" panose="02020603050405020304" pitchFamily="18" charset="0"/>
                <a:cs typeface="Times New Roman" panose="02020603050405020304" pitchFamily="18" charset="0"/>
              </a:rPr>
              <a:t>	Individual—Stratified by Gender</a:t>
            </a:r>
          </a:p>
          <a:p>
            <a:pPr marL="0" indent="0">
              <a:spcBef>
                <a:spcPts val="1200"/>
              </a:spcBef>
              <a:buFontTx/>
              <a:buNone/>
            </a:pPr>
            <a:endParaRPr lang="en-US" sz="900" b="1" kern="0" dirty="0" smtClean="0">
              <a:latin typeface="Times New Roman" panose="02020603050405020304" pitchFamily="18" charset="0"/>
              <a:cs typeface="Times New Roman" panose="02020603050405020304" pitchFamily="18" charset="0"/>
            </a:endParaRPr>
          </a:p>
          <a:p>
            <a:pPr marL="0" indent="0">
              <a:spcBef>
                <a:spcPts val="1200"/>
              </a:spcBef>
              <a:buFontTx/>
              <a:buNone/>
            </a:pPr>
            <a:r>
              <a:rPr lang="en-US" sz="3600" b="1" kern="0" dirty="0" smtClean="0">
                <a:latin typeface="Times New Roman" panose="02020603050405020304" pitchFamily="18" charset="0"/>
                <a:cs typeface="Times New Roman" panose="02020603050405020304" pitchFamily="18" charset="0"/>
              </a:rPr>
              <a:t>Models:  Negative Binomial Regressions</a:t>
            </a:r>
          </a:p>
          <a:p>
            <a:pPr marL="0" indent="0">
              <a:spcBef>
                <a:spcPts val="1200"/>
              </a:spcBef>
              <a:buFontTx/>
              <a:buNone/>
            </a:pPr>
            <a:r>
              <a:rPr lang="en-US" kern="0" dirty="0" smtClean="0">
                <a:latin typeface="Times New Roman" panose="02020603050405020304" pitchFamily="18" charset="0"/>
                <a:cs typeface="Times New Roman" panose="02020603050405020304" pitchFamily="18" charset="0"/>
              </a:rPr>
              <a:t>	1. Aggregated: 1999 - 2011</a:t>
            </a:r>
          </a:p>
          <a:p>
            <a:pPr marL="0" indent="0">
              <a:spcBef>
                <a:spcPts val="1200"/>
              </a:spcBef>
              <a:buFontTx/>
              <a:buNone/>
            </a:pPr>
            <a:r>
              <a:rPr lang="en-US" sz="2800" kern="0" dirty="0">
                <a:latin typeface="Times New Roman" panose="02020603050405020304" pitchFamily="18" charset="0"/>
                <a:cs typeface="Times New Roman" panose="02020603050405020304" pitchFamily="18" charset="0"/>
              </a:rPr>
              <a:t>	</a:t>
            </a:r>
            <a:r>
              <a:rPr lang="en-US" kern="0" dirty="0" smtClean="0">
                <a:latin typeface="Times New Roman" panose="02020603050405020304" pitchFamily="18" charset="0"/>
                <a:cs typeface="Times New Roman" panose="02020603050405020304" pitchFamily="18" charset="0"/>
              </a:rPr>
              <a:t>2. Longitudinal: 1999-01, 2001-03…2009-11</a:t>
            </a:r>
            <a:endParaRPr lang="en-US" sz="2800" kern="0" dirty="0" smtClean="0">
              <a:latin typeface="Times New Roman" panose="02020603050405020304" pitchFamily="18" charset="0"/>
              <a:cs typeface="Times New Roman" panose="02020603050405020304" pitchFamily="18" charset="0"/>
            </a:endParaRPr>
          </a:p>
          <a:p>
            <a:pPr marL="0" indent="0">
              <a:spcBef>
                <a:spcPts val="1200"/>
              </a:spcBef>
              <a:buNone/>
            </a:pPr>
            <a:r>
              <a:rPr lang="en-US" sz="2800" kern="0" dirty="0">
                <a:latin typeface="Times New Roman" panose="02020603050405020304" pitchFamily="18" charset="0"/>
                <a:cs typeface="Times New Roman" panose="02020603050405020304" pitchFamily="18" charset="0"/>
              </a:rPr>
              <a:t>	</a:t>
            </a:r>
            <a:r>
              <a:rPr lang="en-US" sz="2800" kern="0" dirty="0" smtClean="0">
                <a:latin typeface="Times New Roman" panose="02020603050405020304" pitchFamily="18" charset="0"/>
                <a:cs typeface="Times New Roman" panose="02020603050405020304" pitchFamily="18" charset="0"/>
              </a:rPr>
              <a:t>	</a:t>
            </a:r>
            <a:endParaRPr lang="en-US" sz="3600"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38620132"/>
      </p:ext>
    </p:extLst>
  </p:cSld>
  <p:clrMapOvr>
    <a:masterClrMapping/>
  </p:clrMapOvr>
  <mc:AlternateContent xmlns:mc="http://schemas.openxmlformats.org/markup-compatibility/2006" xmlns:p14="http://schemas.microsoft.com/office/powerpoint/2010/main">
    <mc:Choice Requires="p14">
      <p:transition spd="slow" p14:dur="2000" advTm="120033"/>
    </mc:Choice>
    <mc:Fallback xmlns="">
      <p:transition spd="slow" advTm="1200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77921"/>
            <a:ext cx="9220200" cy="4199079"/>
          </a:xfrm>
          <a:prstGeom prst="rect">
            <a:avLst/>
          </a:prstGeom>
        </p:spPr>
      </p:pic>
      <p:sp>
        <p:nvSpPr>
          <p:cNvPr id="6" name="TextBox 5"/>
          <p:cNvSpPr txBox="1"/>
          <p:nvPr/>
        </p:nvSpPr>
        <p:spPr>
          <a:xfrm>
            <a:off x="152400" y="1066800"/>
            <a:ext cx="8839200" cy="1138773"/>
          </a:xfrm>
          <a:prstGeom prst="rect">
            <a:avLst/>
          </a:prstGeom>
          <a:noFill/>
        </p:spPr>
        <p:txBody>
          <a:bodyPr wrap="square" rtlCol="0">
            <a:spAutoFit/>
          </a:bodyPr>
          <a:lstStyle/>
          <a:p>
            <a:pPr algn="ct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Direct Property Damage</a:t>
            </a:r>
          </a:p>
          <a:p>
            <a:pPr algn="ctr"/>
            <a:r>
              <a:rPr lang="en-US" sz="3200" dirty="0" smtClean="0">
                <a:latin typeface="Times New Roman" panose="02020603050405020304" pitchFamily="18" charset="0"/>
                <a:ea typeface="Tahoma" panose="020B0604030504040204" pitchFamily="34" charset="0"/>
                <a:cs typeface="Times New Roman" panose="02020603050405020304" pitchFamily="18" charset="0"/>
              </a:rPr>
              <a:t>From March 1999 to 2011</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13667714"/>
      </p:ext>
    </p:extLst>
  </p:cSld>
  <p:clrMapOvr>
    <a:masterClrMapping/>
  </p:clrMapOvr>
  <mc:AlternateContent xmlns:mc="http://schemas.openxmlformats.org/markup-compatibility/2006" xmlns:p14="http://schemas.microsoft.com/office/powerpoint/2010/main">
    <mc:Choice Requires="p14">
      <p:transition spd="slow" p14:dur="2000" advTm="61520"/>
    </mc:Choice>
    <mc:Fallback xmlns="">
      <p:transition spd="slow" advTm="6152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066800"/>
            <a:ext cx="7851912" cy="5715000"/>
          </a:xfrm>
          <a:prstGeom prst="rect">
            <a:avLst/>
          </a:prstGeom>
        </p:spPr>
      </p:pic>
      <p:sp>
        <p:nvSpPr>
          <p:cNvPr id="4" name="TextBox 3"/>
          <p:cNvSpPr txBox="1"/>
          <p:nvPr/>
        </p:nvSpPr>
        <p:spPr>
          <a:xfrm>
            <a:off x="76200" y="6519446"/>
            <a:ext cx="86868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**Baseline Model—No Controls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108056"/>
      </p:ext>
    </p:extLst>
  </p:cSld>
  <p:clrMapOvr>
    <a:masterClrMapping/>
  </p:clrMapOvr>
  <mc:AlternateContent xmlns:mc="http://schemas.openxmlformats.org/markup-compatibility/2006" xmlns:p14="http://schemas.microsoft.com/office/powerpoint/2010/main">
    <mc:Choice Requires="p14">
      <p:transition spd="slow" p14:dur="2000" advTm="33067"/>
    </mc:Choice>
    <mc:Fallback xmlns="">
      <p:transition spd="slow" advTm="3306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8687" y="1066800"/>
            <a:ext cx="7851913" cy="5715000"/>
          </a:xfrm>
          <a:prstGeom prst="rect">
            <a:avLst/>
          </a:prstGeom>
        </p:spPr>
      </p:pic>
      <p:sp>
        <p:nvSpPr>
          <p:cNvPr id="4" name="TextBox 3"/>
          <p:cNvSpPr txBox="1"/>
          <p:nvPr/>
        </p:nvSpPr>
        <p:spPr>
          <a:xfrm>
            <a:off x="76200" y="6581001"/>
            <a:ext cx="92202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**Controls: Race, Nativity, Education, Age, Married, Children, Income, Ownership, Rooms per Cap, Neighborhood SES, Urban/Rural, Total Pop</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636836"/>
      </p:ext>
    </p:extLst>
  </p:cSld>
  <p:clrMapOvr>
    <a:masterClrMapping/>
  </p:clrMapOvr>
  <mc:AlternateContent xmlns:mc="http://schemas.openxmlformats.org/markup-compatibility/2006" xmlns:p14="http://schemas.microsoft.com/office/powerpoint/2010/main">
    <mc:Choice Requires="p14">
      <p:transition spd="slow" p14:dur="2000" advTm="26712"/>
    </mc:Choice>
    <mc:Fallback xmlns="">
      <p:transition spd="slow" advTm="2671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066800"/>
            <a:ext cx="8839200" cy="1138773"/>
          </a:xfrm>
          <a:prstGeom prst="rect">
            <a:avLst/>
          </a:prstGeom>
          <a:noFill/>
        </p:spPr>
        <p:txBody>
          <a:bodyPr wrap="square" rtlCol="0">
            <a:spAutoFit/>
          </a:bodyPr>
          <a:lstStyle/>
          <a:p>
            <a:pPr algn="ct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Direct Property Damage</a:t>
            </a:r>
          </a:p>
          <a:p>
            <a:pPr algn="ctr"/>
            <a:r>
              <a:rPr lang="en-US" sz="3200" dirty="0" smtClean="0">
                <a:latin typeface="Times New Roman" panose="02020603050405020304" pitchFamily="18" charset="0"/>
                <a:ea typeface="Tahoma" panose="020B0604030504040204" pitchFamily="34" charset="0"/>
                <a:cs typeface="Times New Roman" panose="02020603050405020304" pitchFamily="18" charset="0"/>
              </a:rPr>
              <a:t>From March 1999 to 2001</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329382"/>
            <a:ext cx="9144000" cy="4071418"/>
          </a:xfrm>
          <a:prstGeom prst="rect">
            <a:avLst/>
          </a:prstGeom>
        </p:spPr>
      </p:pic>
    </p:spTree>
    <p:extLst>
      <p:ext uri="{BB962C8B-B14F-4D97-AF65-F5344CB8AC3E}">
        <p14:creationId xmlns:p14="http://schemas.microsoft.com/office/powerpoint/2010/main" val="1173449349"/>
      </p:ext>
    </p:extLst>
  </p:cSld>
  <p:clrMapOvr>
    <a:masterClrMapping/>
  </p:clrMapOvr>
  <mc:AlternateContent xmlns:mc="http://schemas.openxmlformats.org/markup-compatibility/2006" xmlns:p14="http://schemas.microsoft.com/office/powerpoint/2010/main">
    <mc:Choice Requires="p14">
      <p:transition spd="slow" p14:dur="2000" advTm="15587"/>
    </mc:Choice>
    <mc:Fallback xmlns="">
      <p:transition spd="slow" advTm="1558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066800"/>
            <a:ext cx="8839200" cy="1138773"/>
          </a:xfrm>
          <a:prstGeom prst="rect">
            <a:avLst/>
          </a:prstGeom>
          <a:noFill/>
        </p:spPr>
        <p:txBody>
          <a:bodyPr wrap="square" rtlCol="0">
            <a:spAutoFit/>
          </a:bodyPr>
          <a:lstStyle/>
          <a:p>
            <a:pPr algn="ct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Direct Property Damage</a:t>
            </a:r>
          </a:p>
          <a:p>
            <a:pPr algn="ctr"/>
            <a:r>
              <a:rPr lang="en-US" sz="3200" dirty="0" smtClean="0">
                <a:latin typeface="Times New Roman" panose="02020603050405020304" pitchFamily="18" charset="0"/>
                <a:ea typeface="Tahoma" panose="020B0604030504040204" pitchFamily="34" charset="0"/>
                <a:cs typeface="Times New Roman" panose="02020603050405020304" pitchFamily="18" charset="0"/>
              </a:rPr>
              <a:t>From March 2001 to 2003</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29" y="2370250"/>
            <a:ext cx="9013371" cy="4030550"/>
          </a:xfrm>
          <a:prstGeom prst="rect">
            <a:avLst/>
          </a:prstGeom>
        </p:spPr>
      </p:pic>
    </p:spTree>
    <p:extLst>
      <p:ext uri="{BB962C8B-B14F-4D97-AF65-F5344CB8AC3E}">
        <p14:creationId xmlns:p14="http://schemas.microsoft.com/office/powerpoint/2010/main" val="1448895854"/>
      </p:ext>
    </p:extLst>
  </p:cSld>
  <p:clrMapOvr>
    <a:masterClrMapping/>
  </p:clrMapOvr>
  <mc:AlternateContent xmlns:mc="http://schemas.openxmlformats.org/markup-compatibility/2006" xmlns:p14="http://schemas.microsoft.com/office/powerpoint/2010/main">
    <mc:Choice Requires="p14">
      <p:transition spd="slow" p14:dur="2000" advTm="11019"/>
    </mc:Choice>
    <mc:Fallback xmlns="">
      <p:transition spd="slow" advTm="1101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066800"/>
            <a:ext cx="8839200" cy="1138773"/>
          </a:xfrm>
          <a:prstGeom prst="rect">
            <a:avLst/>
          </a:prstGeom>
          <a:noFill/>
        </p:spPr>
        <p:txBody>
          <a:bodyPr wrap="square" rtlCol="0">
            <a:spAutoFit/>
          </a:bodyPr>
          <a:lstStyle/>
          <a:p>
            <a:pPr algn="ct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Direct Property Damage</a:t>
            </a:r>
          </a:p>
          <a:p>
            <a:pPr algn="ctr"/>
            <a:r>
              <a:rPr lang="en-US" sz="3200" dirty="0" smtClean="0">
                <a:latin typeface="Times New Roman" panose="02020603050405020304" pitchFamily="18" charset="0"/>
                <a:ea typeface="Tahoma" panose="020B0604030504040204" pitchFamily="34" charset="0"/>
                <a:cs typeface="Times New Roman" panose="02020603050405020304" pitchFamily="18" charset="0"/>
              </a:rPr>
              <a:t>From March 2003 to 2005</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329382"/>
            <a:ext cx="9144000" cy="4030387"/>
          </a:xfrm>
          <a:prstGeom prst="rect">
            <a:avLst/>
          </a:prstGeom>
        </p:spPr>
      </p:pic>
      <p:cxnSp>
        <p:nvCxnSpPr>
          <p:cNvPr id="7" name="Straight Arrow Connector 6"/>
          <p:cNvCxnSpPr/>
          <p:nvPr/>
        </p:nvCxnSpPr>
        <p:spPr bwMode="auto">
          <a:xfrm flipH="1">
            <a:off x="7086600" y="5562600"/>
            <a:ext cx="457200" cy="14287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7239000" y="5004137"/>
            <a:ext cx="1990725" cy="1015663"/>
          </a:xfrm>
          <a:prstGeom prst="rect">
            <a:avLst/>
          </a:prstGeom>
          <a:noFill/>
        </p:spPr>
        <p:txBody>
          <a:bodyPr wrap="square" rtlCol="0">
            <a:spAutoFit/>
          </a:bodyPr>
          <a:lstStyle/>
          <a:p>
            <a:pPr algn="ctr"/>
            <a:r>
              <a:rPr lang="en-US" sz="2000" dirty="0" smtClean="0">
                <a:solidFill>
                  <a:schemeClr val="accent2"/>
                </a:solidFill>
                <a:latin typeface="Times New Roman" panose="02020603050405020304" pitchFamily="18" charset="0"/>
                <a:cs typeface="Times New Roman" panose="02020603050405020304" pitchFamily="18" charset="0"/>
              </a:rPr>
              <a:t>Hurricanes Ivan and Charley (2004)</a:t>
            </a:r>
            <a:endParaRPr lang="en-US" sz="2000" dirty="0">
              <a:solidFill>
                <a:schemeClr val="accent2"/>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04800" y="5486400"/>
            <a:ext cx="1990725" cy="400110"/>
          </a:xfrm>
          <a:prstGeom prst="rect">
            <a:avLst/>
          </a:prstGeom>
          <a:noFill/>
        </p:spPr>
        <p:txBody>
          <a:bodyPr wrap="square" rtlCol="0">
            <a:spAutoFit/>
          </a:bodyPr>
          <a:lstStyle/>
          <a:p>
            <a:pPr algn="ctr"/>
            <a:r>
              <a:rPr lang="en-US" sz="2000" dirty="0" smtClean="0">
                <a:solidFill>
                  <a:schemeClr val="accent2"/>
                </a:solidFill>
                <a:latin typeface="Times New Roman" panose="02020603050405020304" pitchFamily="18" charset="0"/>
                <a:cs typeface="Times New Roman" panose="02020603050405020304" pitchFamily="18" charset="0"/>
              </a:rPr>
              <a:t>Wildfires (2003)</a:t>
            </a:r>
            <a:endParaRPr lang="en-US" sz="2000" dirty="0">
              <a:solidFill>
                <a:schemeClr val="accent2"/>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bwMode="auto">
          <a:xfrm flipV="1">
            <a:off x="1300162" y="5147012"/>
            <a:ext cx="47625" cy="415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75867493"/>
      </p:ext>
    </p:extLst>
  </p:cSld>
  <p:clrMapOvr>
    <a:masterClrMapping/>
  </p:clrMapOvr>
  <mc:AlternateContent xmlns:mc="http://schemas.openxmlformats.org/markup-compatibility/2006" xmlns:p14="http://schemas.microsoft.com/office/powerpoint/2010/main">
    <mc:Choice Requires="p14">
      <p:transition spd="slow" p14:dur="2000" advTm="9222"/>
    </mc:Choice>
    <mc:Fallback xmlns="">
      <p:transition spd="slow" advTm="922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066800"/>
            <a:ext cx="8839200" cy="1138773"/>
          </a:xfrm>
          <a:prstGeom prst="rect">
            <a:avLst/>
          </a:prstGeom>
          <a:noFill/>
        </p:spPr>
        <p:txBody>
          <a:bodyPr wrap="square" rtlCol="0">
            <a:spAutoFit/>
          </a:bodyPr>
          <a:lstStyle/>
          <a:p>
            <a:pPr algn="ct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Direct Property Damage</a:t>
            </a:r>
          </a:p>
          <a:p>
            <a:pPr algn="ctr"/>
            <a:r>
              <a:rPr lang="en-US" sz="3200" dirty="0" smtClean="0">
                <a:latin typeface="Times New Roman" panose="02020603050405020304" pitchFamily="18" charset="0"/>
                <a:ea typeface="Tahoma" panose="020B0604030504040204" pitchFamily="34" charset="0"/>
                <a:cs typeface="Times New Roman" panose="02020603050405020304" pitchFamily="18" charset="0"/>
              </a:rPr>
              <a:t>From March 2005 to 2007</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410153"/>
            <a:ext cx="8991600" cy="3914447"/>
          </a:xfrm>
          <a:prstGeom prst="rect">
            <a:avLst/>
          </a:prstGeom>
        </p:spPr>
      </p:pic>
      <p:sp>
        <p:nvSpPr>
          <p:cNvPr id="7" name="TextBox 6"/>
          <p:cNvSpPr txBox="1"/>
          <p:nvPr/>
        </p:nvSpPr>
        <p:spPr>
          <a:xfrm>
            <a:off x="4419600" y="5845314"/>
            <a:ext cx="2209800" cy="707886"/>
          </a:xfrm>
          <a:prstGeom prst="rect">
            <a:avLst/>
          </a:prstGeom>
          <a:noFill/>
        </p:spPr>
        <p:txBody>
          <a:bodyPr wrap="square" rtlCol="0">
            <a:spAutoFit/>
          </a:bodyPr>
          <a:lstStyle/>
          <a:p>
            <a:pPr algn="ctr"/>
            <a:r>
              <a:rPr lang="en-US" sz="2000" dirty="0" smtClean="0">
                <a:solidFill>
                  <a:schemeClr val="accent2"/>
                </a:solidFill>
                <a:latin typeface="Times New Roman" panose="02020603050405020304" pitchFamily="18" charset="0"/>
                <a:cs typeface="Times New Roman" panose="02020603050405020304" pitchFamily="18" charset="0"/>
              </a:rPr>
              <a:t>Hurricane Katrina (2005)</a:t>
            </a:r>
            <a:endParaRPr lang="en-US" sz="2000" dirty="0">
              <a:solidFill>
                <a:schemeClr val="accent2"/>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bwMode="auto">
          <a:xfrm flipV="1">
            <a:off x="5486400" y="56388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5731314"/>
      </p:ext>
    </p:extLst>
  </p:cSld>
  <p:clrMapOvr>
    <a:masterClrMapping/>
  </p:clrMapOvr>
  <mc:AlternateContent xmlns:mc="http://schemas.openxmlformats.org/markup-compatibility/2006" xmlns:p14="http://schemas.microsoft.com/office/powerpoint/2010/main">
    <mc:Choice Requires="p14">
      <p:transition spd="slow" p14:dur="2000" advTm="7136"/>
    </mc:Choice>
    <mc:Fallback xmlns="">
      <p:transition spd="slow" advTm="713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066800"/>
            <a:ext cx="8839200" cy="1138773"/>
          </a:xfrm>
          <a:prstGeom prst="rect">
            <a:avLst/>
          </a:prstGeom>
          <a:noFill/>
        </p:spPr>
        <p:txBody>
          <a:bodyPr wrap="square" rtlCol="0">
            <a:spAutoFit/>
          </a:bodyPr>
          <a:lstStyle/>
          <a:p>
            <a:pPr algn="ct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Direct Property Damage</a:t>
            </a:r>
          </a:p>
          <a:p>
            <a:pPr algn="ctr"/>
            <a:r>
              <a:rPr lang="en-US" sz="3200" dirty="0" smtClean="0">
                <a:latin typeface="Times New Roman" panose="02020603050405020304" pitchFamily="18" charset="0"/>
                <a:ea typeface="Tahoma" panose="020B0604030504040204" pitchFamily="34" charset="0"/>
                <a:cs typeface="Times New Roman" panose="02020603050405020304" pitchFamily="18" charset="0"/>
              </a:rPr>
              <a:t>From March 2007 to 2009</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362200"/>
            <a:ext cx="9144000" cy="4007796"/>
          </a:xfrm>
          <a:prstGeom prst="rect">
            <a:avLst/>
          </a:prstGeom>
        </p:spPr>
      </p:pic>
      <p:sp>
        <p:nvSpPr>
          <p:cNvPr id="7" name="TextBox 6"/>
          <p:cNvSpPr txBox="1"/>
          <p:nvPr/>
        </p:nvSpPr>
        <p:spPr>
          <a:xfrm>
            <a:off x="4419600" y="5845314"/>
            <a:ext cx="2209800" cy="707886"/>
          </a:xfrm>
          <a:prstGeom prst="rect">
            <a:avLst/>
          </a:prstGeom>
          <a:noFill/>
        </p:spPr>
        <p:txBody>
          <a:bodyPr wrap="square" rtlCol="0">
            <a:spAutoFit/>
          </a:bodyPr>
          <a:lstStyle/>
          <a:p>
            <a:pPr algn="ctr"/>
            <a:r>
              <a:rPr lang="en-US" sz="2000" dirty="0" smtClean="0">
                <a:solidFill>
                  <a:schemeClr val="accent2"/>
                </a:solidFill>
                <a:latin typeface="Times New Roman" panose="02020603050405020304" pitchFamily="18" charset="0"/>
                <a:cs typeface="Times New Roman" panose="02020603050405020304" pitchFamily="18" charset="0"/>
              </a:rPr>
              <a:t>Hurricane Ike (2008)</a:t>
            </a:r>
            <a:endParaRPr lang="en-US" sz="2000" dirty="0">
              <a:solidFill>
                <a:schemeClr val="accent2"/>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bwMode="auto">
          <a:xfrm flipH="1" flipV="1">
            <a:off x="4876800" y="5638800"/>
            <a:ext cx="304800" cy="3048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5257800" y="2590800"/>
            <a:ext cx="1076325" cy="9144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6096000" y="2209800"/>
            <a:ext cx="2209800" cy="400110"/>
          </a:xfrm>
          <a:prstGeom prst="rect">
            <a:avLst/>
          </a:prstGeom>
          <a:noFill/>
        </p:spPr>
        <p:txBody>
          <a:bodyPr wrap="square" rtlCol="0">
            <a:spAutoFit/>
          </a:bodyPr>
          <a:lstStyle/>
          <a:p>
            <a:pPr algn="ctr"/>
            <a:r>
              <a:rPr lang="en-US" sz="2000" dirty="0" smtClean="0">
                <a:solidFill>
                  <a:schemeClr val="accent2"/>
                </a:solidFill>
                <a:latin typeface="Times New Roman" panose="02020603050405020304" pitchFamily="18" charset="0"/>
                <a:cs typeface="Times New Roman" panose="02020603050405020304" pitchFamily="18" charset="0"/>
              </a:rPr>
              <a:t>Iowa Flood (2008)</a:t>
            </a:r>
            <a:endParaRPr lang="en-US" sz="20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244741"/>
      </p:ext>
    </p:extLst>
  </p:cSld>
  <p:clrMapOvr>
    <a:masterClrMapping/>
  </p:clrMapOvr>
  <mc:AlternateContent xmlns:mc="http://schemas.openxmlformats.org/markup-compatibility/2006" xmlns:p14="http://schemas.microsoft.com/office/powerpoint/2010/main">
    <mc:Choice Requires="p14">
      <p:transition spd="slow" p14:dur="2000" advTm="12534"/>
    </mc:Choice>
    <mc:Fallback xmlns="">
      <p:transition spd="slow" advTm="1253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066800"/>
            <a:ext cx="8839200" cy="1138773"/>
          </a:xfrm>
          <a:prstGeom prst="rect">
            <a:avLst/>
          </a:prstGeom>
          <a:noFill/>
        </p:spPr>
        <p:txBody>
          <a:bodyPr wrap="square" rtlCol="0">
            <a:spAutoFit/>
          </a:bodyPr>
          <a:lstStyle/>
          <a:p>
            <a:pPr algn="ct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Direct Property Damage</a:t>
            </a:r>
          </a:p>
          <a:p>
            <a:pPr algn="ctr"/>
            <a:r>
              <a:rPr lang="en-US" sz="3200" dirty="0" smtClean="0">
                <a:latin typeface="Times New Roman" panose="02020603050405020304" pitchFamily="18" charset="0"/>
                <a:ea typeface="Tahoma" panose="020B0604030504040204" pitchFamily="34" charset="0"/>
                <a:cs typeface="Times New Roman" panose="02020603050405020304" pitchFamily="18" charset="0"/>
              </a:rPr>
              <a:t>From March 2009 to 2011</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286000"/>
            <a:ext cx="9139238" cy="4016608"/>
          </a:xfrm>
          <a:prstGeom prst="rect">
            <a:avLst/>
          </a:prstGeom>
        </p:spPr>
      </p:pic>
    </p:spTree>
    <p:extLst>
      <p:ext uri="{BB962C8B-B14F-4D97-AF65-F5344CB8AC3E}">
        <p14:creationId xmlns:p14="http://schemas.microsoft.com/office/powerpoint/2010/main" val="2942524413"/>
      </p:ext>
    </p:extLst>
  </p:cSld>
  <p:clrMapOvr>
    <a:masterClrMapping/>
  </p:clrMapOvr>
  <mc:AlternateContent xmlns:mc="http://schemas.openxmlformats.org/markup-compatibility/2006" xmlns:p14="http://schemas.microsoft.com/office/powerpoint/2010/main">
    <mc:Choice Requires="p14">
      <p:transition spd="slow" p14:dur="2000" advTm="5665"/>
    </mc:Choice>
    <mc:Fallback xmlns="">
      <p:transition spd="slow" advTm="566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66800"/>
            <a:ext cx="6502400" cy="3657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02000" y="3449799"/>
            <a:ext cx="6142000" cy="3417726"/>
          </a:xfrm>
          <a:prstGeom prst="rect">
            <a:avLst/>
          </a:prstGeom>
        </p:spPr>
      </p:pic>
      <p:sp>
        <p:nvSpPr>
          <p:cNvPr id="4" name="Title 1"/>
          <p:cNvSpPr txBox="1">
            <a:spLocks/>
          </p:cNvSpPr>
          <p:nvPr/>
        </p:nvSpPr>
        <p:spPr>
          <a:xfrm>
            <a:off x="3505200" y="152400"/>
            <a:ext cx="5410200" cy="1143000"/>
          </a:xfrm>
          <a:prstGeom prst="rect">
            <a:avLst/>
          </a:prstGeom>
        </p:spPr>
        <p:txBody>
          <a:bodyPr/>
          <a:lstStyle>
            <a:lvl1pPr algn="r" rtl="0" eaLnBrk="1" fontAlgn="base" hangingPunct="1">
              <a:spcBef>
                <a:spcPct val="0"/>
              </a:spcBef>
              <a:spcAft>
                <a:spcPct val="0"/>
              </a:spcAft>
              <a:defRPr sz="4400">
                <a:solidFill>
                  <a:schemeClr val="tx2"/>
                </a:solidFill>
                <a:latin typeface="+mj-lt"/>
                <a:ea typeface="+mj-ea"/>
                <a:cs typeface="+mj-cs"/>
              </a:defRPr>
            </a:lvl1pPr>
            <a:lvl2pPr algn="r" rtl="0" eaLnBrk="1" fontAlgn="base" hangingPunct="1">
              <a:spcBef>
                <a:spcPct val="0"/>
              </a:spcBef>
              <a:spcAft>
                <a:spcPct val="0"/>
              </a:spcAft>
              <a:defRPr sz="4400">
                <a:solidFill>
                  <a:schemeClr val="tx2"/>
                </a:solidFill>
                <a:latin typeface="Arial" charset="0"/>
                <a:ea typeface="ＭＳ Ｐゴシック" charset="-128"/>
              </a:defRPr>
            </a:lvl2pPr>
            <a:lvl3pPr algn="r" rtl="0" eaLnBrk="1" fontAlgn="base" hangingPunct="1">
              <a:spcBef>
                <a:spcPct val="0"/>
              </a:spcBef>
              <a:spcAft>
                <a:spcPct val="0"/>
              </a:spcAft>
              <a:defRPr sz="4400">
                <a:solidFill>
                  <a:schemeClr val="tx2"/>
                </a:solidFill>
                <a:latin typeface="Arial" charset="0"/>
                <a:ea typeface="ＭＳ Ｐゴシック" charset="-128"/>
              </a:defRPr>
            </a:lvl3pPr>
            <a:lvl4pPr algn="r" rtl="0" eaLnBrk="1" fontAlgn="base" hangingPunct="1">
              <a:spcBef>
                <a:spcPct val="0"/>
              </a:spcBef>
              <a:spcAft>
                <a:spcPct val="0"/>
              </a:spcAft>
              <a:defRPr sz="4400">
                <a:solidFill>
                  <a:schemeClr val="tx2"/>
                </a:solidFill>
                <a:latin typeface="Arial" charset="0"/>
                <a:ea typeface="ＭＳ Ｐゴシック" charset="-128"/>
              </a:defRPr>
            </a:lvl4pPr>
            <a:lvl5pPr algn="r" rtl="0" eaLnBrk="1" fontAlgn="base" hangingPunct="1">
              <a:spcBef>
                <a:spcPct val="0"/>
              </a:spcBef>
              <a:spcAft>
                <a:spcPct val="0"/>
              </a:spcAft>
              <a:defRPr sz="4400">
                <a:solidFill>
                  <a:schemeClr val="tx2"/>
                </a:solidFill>
                <a:latin typeface="Arial" charset="0"/>
                <a:ea typeface="ＭＳ Ｐゴシック" charset="-128"/>
              </a:defRPr>
            </a:lvl5pPr>
            <a:lvl6pPr marL="457200" algn="r" rtl="0" eaLnBrk="1" fontAlgn="base" hangingPunct="1">
              <a:spcBef>
                <a:spcPct val="0"/>
              </a:spcBef>
              <a:spcAft>
                <a:spcPct val="0"/>
              </a:spcAft>
              <a:defRPr sz="4400">
                <a:solidFill>
                  <a:schemeClr val="tx2"/>
                </a:solidFill>
                <a:latin typeface="Arial" charset="0"/>
                <a:ea typeface="ＭＳ Ｐゴシック" charset="-128"/>
              </a:defRPr>
            </a:lvl6pPr>
            <a:lvl7pPr marL="914400" algn="r" rtl="0" eaLnBrk="1" fontAlgn="base" hangingPunct="1">
              <a:spcBef>
                <a:spcPct val="0"/>
              </a:spcBef>
              <a:spcAft>
                <a:spcPct val="0"/>
              </a:spcAft>
              <a:defRPr sz="4400">
                <a:solidFill>
                  <a:schemeClr val="tx2"/>
                </a:solidFill>
                <a:latin typeface="Arial" charset="0"/>
                <a:ea typeface="ＭＳ Ｐゴシック" charset="-128"/>
              </a:defRPr>
            </a:lvl7pPr>
            <a:lvl8pPr marL="1371600" algn="r" rtl="0" eaLnBrk="1" fontAlgn="base" hangingPunct="1">
              <a:spcBef>
                <a:spcPct val="0"/>
              </a:spcBef>
              <a:spcAft>
                <a:spcPct val="0"/>
              </a:spcAft>
              <a:defRPr sz="4400">
                <a:solidFill>
                  <a:schemeClr val="tx2"/>
                </a:solidFill>
                <a:latin typeface="Arial" charset="0"/>
                <a:ea typeface="ＭＳ Ｐゴシック" charset="-128"/>
              </a:defRPr>
            </a:lvl8pPr>
            <a:lvl9pPr marL="1828800" algn="r" rtl="0" eaLnBrk="1" fontAlgn="base" hangingPunct="1">
              <a:spcBef>
                <a:spcPct val="0"/>
              </a:spcBef>
              <a:spcAft>
                <a:spcPct val="0"/>
              </a:spcAft>
              <a:defRPr sz="4400">
                <a:solidFill>
                  <a:schemeClr val="tx2"/>
                </a:solidFill>
                <a:latin typeface="Arial" charset="0"/>
                <a:ea typeface="ＭＳ Ｐゴシック" charset="-128"/>
              </a:defRPr>
            </a:lvl9pPr>
          </a:lstStyle>
          <a:p>
            <a:r>
              <a:rPr lang="en-US" kern="0" dirty="0" smtClean="0">
                <a:latin typeface="Times New Roman" panose="02020603050405020304" pitchFamily="18" charset="0"/>
                <a:cs typeface="Times New Roman" panose="02020603050405020304" pitchFamily="18" charset="0"/>
              </a:rPr>
              <a:t>Disaster</a:t>
            </a:r>
            <a:endParaRPr lang="en-US" kern="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6800" y="5105400"/>
            <a:ext cx="3221000" cy="1569660"/>
          </a:xfrm>
          <a:prstGeom prst="rect">
            <a:avLst/>
          </a:prstGeom>
          <a:noFill/>
        </p:spPr>
        <p:txBody>
          <a:bodyPr wrap="square" rtlCol="0">
            <a:spAutoFit/>
          </a:bodyPr>
          <a:lstStyle/>
          <a:p>
            <a:pPr algn="ctr"/>
            <a:r>
              <a:rPr lang="en-US" sz="3200" dirty="0" smtClean="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Hurricane Katrina</a:t>
            </a:r>
          </a:p>
          <a:p>
            <a:pPr algn="ctr"/>
            <a:r>
              <a:rPr lang="en-US" sz="3200" dirty="0" smtClean="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New Orleans 2005</a:t>
            </a:r>
            <a:endParaRPr lang="en-US" sz="32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78210266"/>
      </p:ext>
    </p:extLst>
  </p:cSld>
  <p:clrMapOvr>
    <a:masterClrMapping/>
  </p:clrMapOvr>
  <mc:AlternateContent xmlns:mc="http://schemas.openxmlformats.org/markup-compatibility/2006" xmlns:p14="http://schemas.microsoft.com/office/powerpoint/2010/main">
    <mc:Choice Requires="p14">
      <p:transition spd="slow" p14:dur="2000" advTm="35479"/>
    </mc:Choice>
    <mc:Fallback xmlns="">
      <p:transition spd="slow" advTm="3547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77921"/>
            <a:ext cx="9220200" cy="4199079"/>
          </a:xfrm>
          <a:prstGeom prst="rect">
            <a:avLst/>
          </a:prstGeom>
        </p:spPr>
      </p:pic>
      <p:sp>
        <p:nvSpPr>
          <p:cNvPr id="6" name="TextBox 5"/>
          <p:cNvSpPr txBox="1"/>
          <p:nvPr/>
        </p:nvSpPr>
        <p:spPr>
          <a:xfrm>
            <a:off x="152400" y="1066800"/>
            <a:ext cx="8839200" cy="1138773"/>
          </a:xfrm>
          <a:prstGeom prst="rect">
            <a:avLst/>
          </a:prstGeom>
          <a:noFill/>
        </p:spPr>
        <p:txBody>
          <a:bodyPr wrap="square" rtlCol="0">
            <a:spAutoFit/>
          </a:bodyPr>
          <a:lstStyle/>
          <a:p>
            <a:pPr algn="ct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Direct Property Damage</a:t>
            </a:r>
          </a:p>
          <a:p>
            <a:pPr algn="ctr"/>
            <a:r>
              <a:rPr lang="en-US" sz="3200" dirty="0" smtClean="0">
                <a:latin typeface="Times New Roman" panose="02020603050405020304" pitchFamily="18" charset="0"/>
                <a:ea typeface="Tahoma" panose="020B0604030504040204" pitchFamily="34" charset="0"/>
                <a:cs typeface="Times New Roman" panose="02020603050405020304" pitchFamily="18" charset="0"/>
              </a:rPr>
              <a:t>From March 1999 to 2011</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2179423"/>
      </p:ext>
    </p:extLst>
  </p:cSld>
  <p:clrMapOvr>
    <a:masterClrMapping/>
  </p:clrMapOvr>
  <mc:AlternateContent xmlns:mc="http://schemas.openxmlformats.org/markup-compatibility/2006" xmlns:p14="http://schemas.microsoft.com/office/powerpoint/2010/main">
    <mc:Choice Requires="p14">
      <p:transition spd="slow" p14:dur="2000" advTm="27623"/>
    </mc:Choice>
    <mc:Fallback xmlns="">
      <p:transition spd="slow" advTm="2762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8687" y="1066800"/>
            <a:ext cx="7851913" cy="5715000"/>
          </a:xfrm>
          <a:prstGeom prst="rect">
            <a:avLst/>
          </a:prstGeom>
        </p:spPr>
      </p:pic>
    </p:spTree>
    <p:extLst>
      <p:ext uri="{BB962C8B-B14F-4D97-AF65-F5344CB8AC3E}">
        <p14:creationId xmlns:p14="http://schemas.microsoft.com/office/powerpoint/2010/main" val="2379636836"/>
      </p:ext>
    </p:extLst>
  </p:cSld>
  <p:clrMapOvr>
    <a:masterClrMapping/>
  </p:clrMapOvr>
  <mc:AlternateContent xmlns:mc="http://schemas.openxmlformats.org/markup-compatibility/2006" xmlns:p14="http://schemas.microsoft.com/office/powerpoint/2010/main">
    <mc:Choice Requires="p14">
      <p:transition spd="slow" p14:dur="2000" advTm="24364"/>
    </mc:Choice>
    <mc:Fallback xmlns="">
      <p:transition spd="slow" advTm="2436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8687" y="1066800"/>
            <a:ext cx="7851913" cy="5715000"/>
          </a:xfrm>
          <a:prstGeom prst="rect">
            <a:avLst/>
          </a:prstGeom>
        </p:spPr>
      </p:pic>
    </p:spTree>
    <p:extLst>
      <p:ext uri="{BB962C8B-B14F-4D97-AF65-F5344CB8AC3E}">
        <p14:creationId xmlns:p14="http://schemas.microsoft.com/office/powerpoint/2010/main" val="2379636836"/>
      </p:ext>
    </p:extLst>
  </p:cSld>
  <p:clrMapOvr>
    <a:masterClrMapping/>
  </p:clrMapOvr>
  <mc:AlternateContent xmlns:mc="http://schemas.openxmlformats.org/markup-compatibility/2006" xmlns:p14="http://schemas.microsoft.com/office/powerpoint/2010/main">
    <mc:Choice Requires="p14">
      <p:transition spd="slow" p14:dur="2000" advTm="54496"/>
    </mc:Choice>
    <mc:Fallback xmlns="">
      <p:transition spd="slow" advTm="5449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087" y="1066800"/>
            <a:ext cx="7851913" cy="5715000"/>
          </a:xfrm>
          <a:prstGeom prst="rect">
            <a:avLst/>
          </a:prstGeom>
        </p:spPr>
      </p:pic>
    </p:spTree>
    <p:extLst>
      <p:ext uri="{BB962C8B-B14F-4D97-AF65-F5344CB8AC3E}">
        <p14:creationId xmlns:p14="http://schemas.microsoft.com/office/powerpoint/2010/main" val="2379636836"/>
      </p:ext>
    </p:extLst>
  </p:cSld>
  <p:clrMapOvr>
    <a:masterClrMapping/>
  </p:clrMapOvr>
  <mc:AlternateContent xmlns:mc="http://schemas.openxmlformats.org/markup-compatibility/2006" xmlns:p14="http://schemas.microsoft.com/office/powerpoint/2010/main">
    <mc:Choice Requires="p14">
      <p:transition spd="slow" p14:dur="2000" advTm="21399"/>
    </mc:Choice>
    <mc:Fallback xmlns="">
      <p:transition spd="slow" advTm="2139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487" y="1066800"/>
            <a:ext cx="7851913" cy="5715000"/>
          </a:xfrm>
          <a:prstGeom prst="rect">
            <a:avLst/>
          </a:prstGeom>
        </p:spPr>
      </p:pic>
    </p:spTree>
    <p:extLst>
      <p:ext uri="{BB962C8B-B14F-4D97-AF65-F5344CB8AC3E}">
        <p14:creationId xmlns:p14="http://schemas.microsoft.com/office/powerpoint/2010/main" val="2379636836"/>
      </p:ext>
    </p:extLst>
  </p:cSld>
  <p:clrMapOvr>
    <a:masterClrMapping/>
  </p:clrMapOvr>
  <mc:AlternateContent xmlns:mc="http://schemas.openxmlformats.org/markup-compatibility/2006" xmlns:p14="http://schemas.microsoft.com/office/powerpoint/2010/main">
    <mc:Choice Requires="p14">
      <p:transition spd="slow" p14:dur="2000" advTm="18184"/>
    </mc:Choice>
    <mc:Fallback xmlns="">
      <p:transition spd="slow" advTm="1818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5410200" cy="1143000"/>
          </a:xfrm>
        </p:spPr>
        <p:txBody>
          <a:bodyPr/>
          <a:lstStyle/>
          <a:p>
            <a:r>
              <a:rPr lang="en-US" dirty="0" smtClean="0">
                <a:latin typeface="Times New Roman" panose="02020603050405020304" pitchFamily="18" charset="0"/>
                <a:cs typeface="Times New Roman" panose="02020603050405020304" pitchFamily="18" charset="0"/>
              </a:rPr>
              <a:t>Residential Instability</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228600" y="2766889"/>
            <a:ext cx="3200400" cy="2362200"/>
          </a:xfrm>
        </p:spPr>
        <p:txBody>
          <a:bodyPr/>
          <a:lstStyle/>
          <a:p>
            <a:pPr marL="0" indent="0" algn="ctr">
              <a:buNone/>
            </a:pPr>
            <a:r>
              <a:rPr lang="en-US" sz="3600" dirty="0" smtClean="0">
                <a:latin typeface="Times New Roman" panose="02020603050405020304" pitchFamily="18" charset="0"/>
                <a:ea typeface="Tahoma" panose="020B0604030504040204" pitchFamily="34" charset="0"/>
                <a:cs typeface="Times New Roman" panose="02020603050405020304" pitchFamily="18" charset="0"/>
              </a:rPr>
              <a:t>Cumulative </a:t>
            </a:r>
          </a:p>
          <a:p>
            <a:pPr marL="0" indent="0" algn="ctr">
              <a:buNone/>
            </a:pPr>
            <a:r>
              <a:rPr lang="en-US" sz="3600" dirty="0" smtClean="0">
                <a:latin typeface="Times New Roman" panose="02020603050405020304" pitchFamily="18" charset="0"/>
                <a:ea typeface="Tahoma" panose="020B0604030504040204" pitchFamily="34" charset="0"/>
                <a:cs typeface="Times New Roman" panose="02020603050405020304" pitchFamily="18" charset="0"/>
              </a:rPr>
              <a:t>Hazard Damage</a:t>
            </a:r>
          </a:p>
          <a:p>
            <a:pPr marL="0" indent="0" algn="ctr">
              <a:buNone/>
            </a:pPr>
            <a:r>
              <a:rPr lang="en-US" sz="3600" dirty="0">
                <a:latin typeface="Times New Roman" panose="02020603050405020304" pitchFamily="18" charset="0"/>
                <a:ea typeface="Tahoma" panose="020B0604030504040204" pitchFamily="34" charset="0"/>
                <a:cs typeface="Times New Roman" panose="02020603050405020304" pitchFamily="18" charset="0"/>
              </a:rPr>
              <a:t>o</a:t>
            </a:r>
            <a:r>
              <a:rPr lang="en-US" sz="3600" dirty="0" smtClean="0">
                <a:latin typeface="Times New Roman" panose="02020603050405020304" pitchFamily="18" charset="0"/>
                <a:ea typeface="Tahoma" panose="020B0604030504040204" pitchFamily="34" charset="0"/>
                <a:cs typeface="Times New Roman" panose="02020603050405020304" pitchFamily="18" charset="0"/>
              </a:rPr>
              <a:t>ver Time</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ight Arrow 2"/>
          <p:cNvSpPr/>
          <p:nvPr/>
        </p:nvSpPr>
        <p:spPr bwMode="auto">
          <a:xfrm rot="19790070">
            <a:off x="3506593" y="2355365"/>
            <a:ext cx="1826011" cy="1075584"/>
          </a:xfrm>
          <a:prstGeom prst="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9" name="Content Placeholder 3"/>
          <p:cNvSpPr txBox="1">
            <a:spLocks/>
          </p:cNvSpPr>
          <p:nvPr/>
        </p:nvSpPr>
        <p:spPr bwMode="auto">
          <a:xfrm>
            <a:off x="4724400" y="1838325"/>
            <a:ext cx="4267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r">
              <a:buFontTx/>
              <a:buNone/>
            </a:pPr>
            <a:r>
              <a:rPr lang="en-US" sz="3600" kern="0" dirty="0" smtClean="0">
                <a:latin typeface="Times New Roman" panose="02020603050405020304" pitchFamily="18" charset="0"/>
                <a:ea typeface="Tahoma" panose="020B0604030504040204" pitchFamily="34" charset="0"/>
                <a:cs typeface="Times New Roman" panose="02020603050405020304" pitchFamily="18" charset="0"/>
              </a:rPr>
              <a:t>Socially </a:t>
            </a:r>
            <a:r>
              <a:rPr lang="en-US" sz="3600" dirty="0">
                <a:latin typeface="Times New Roman" panose="02020603050405020304" pitchFamily="18" charset="0"/>
                <a:cs typeface="Times New Roman" panose="02020603050405020304" pitchFamily="18" charset="0"/>
              </a:rPr>
              <a:t>V</a:t>
            </a:r>
            <a:r>
              <a:rPr lang="en-US" sz="3600" dirty="0" smtClean="0">
                <a:latin typeface="Times New Roman" panose="02020603050405020304" pitchFamily="18" charset="0"/>
                <a:cs typeface="Times New Roman" panose="02020603050405020304" pitchFamily="18" charset="0"/>
              </a:rPr>
              <a:t>ulnerable</a:t>
            </a:r>
            <a:endParaRPr lang="en-US" sz="3600" kern="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ight Arrow 5"/>
          <p:cNvSpPr/>
          <p:nvPr/>
        </p:nvSpPr>
        <p:spPr bwMode="auto">
          <a:xfrm rot="1540730">
            <a:off x="3627700" y="4056106"/>
            <a:ext cx="1404428" cy="257694"/>
          </a:xfrm>
          <a:prstGeom prst="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7" name="Content Placeholder 3"/>
          <p:cNvSpPr txBox="1">
            <a:spLocks/>
          </p:cNvSpPr>
          <p:nvPr/>
        </p:nvSpPr>
        <p:spPr bwMode="auto">
          <a:xfrm>
            <a:off x="4648200" y="4229100"/>
            <a:ext cx="4267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r">
              <a:buFontTx/>
              <a:buNone/>
            </a:pPr>
            <a:r>
              <a:rPr lang="en-US" sz="3600" kern="0" dirty="0" smtClean="0">
                <a:latin typeface="Times New Roman" panose="02020603050405020304" pitchFamily="18" charset="0"/>
                <a:ea typeface="Tahoma" panose="020B0604030504040204" pitchFamily="34" charset="0"/>
                <a:cs typeface="Times New Roman" panose="02020603050405020304" pitchFamily="18" charset="0"/>
              </a:rPr>
              <a:t>Socially Privileged</a:t>
            </a:r>
            <a:endParaRPr lang="en-US" sz="3600" kern="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24332600"/>
      </p:ext>
    </p:extLst>
  </p:cSld>
  <p:clrMapOvr>
    <a:masterClrMapping/>
  </p:clrMapOvr>
  <mc:AlternateContent xmlns:mc="http://schemas.openxmlformats.org/markup-compatibility/2006" xmlns:p14="http://schemas.microsoft.com/office/powerpoint/2010/main">
    <mc:Choice Requires="p14">
      <p:transition spd="slow" p14:dur="2000" advTm="9578"/>
    </mc:Choice>
    <mc:Fallback xmlns="">
      <p:transition spd="slow" advTm="957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5410200" cy="1143000"/>
          </a:xfrm>
        </p:spPr>
        <p:txBody>
          <a:bodyPr/>
          <a:lstStyle/>
          <a:p>
            <a:r>
              <a:rPr lang="en-US" dirty="0" smtClean="0">
                <a:latin typeface="Times New Roman" panose="02020603050405020304" pitchFamily="18" charset="0"/>
                <a:cs typeface="Times New Roman" panose="02020603050405020304" pitchFamily="18" charset="0"/>
              </a:rPr>
              <a:t>Beyond Disasters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371600"/>
            <a:ext cx="8915400" cy="5105400"/>
          </a:xfrm>
        </p:spPr>
        <p:txBody>
          <a:bodyPr/>
          <a:lstStyle/>
          <a:p>
            <a:pPr marL="742950" indent="-742950">
              <a:spcBef>
                <a:spcPts val="4800"/>
              </a:spcBef>
              <a:buAutoNum type="arabicPeriod"/>
            </a:pPr>
            <a:r>
              <a:rPr lang="en-US" sz="3600" dirty="0" smtClean="0">
                <a:solidFill>
                  <a:schemeClr val="accent2"/>
                </a:solidFill>
                <a:latin typeface="Times New Roman" panose="02020603050405020304" pitchFamily="18" charset="0"/>
                <a:cs typeface="Times New Roman" panose="02020603050405020304" pitchFamily="18" charset="0"/>
              </a:rPr>
              <a:t>As (non-disaster) hazard damages accrue over time, so does residential instability</a:t>
            </a:r>
          </a:p>
          <a:p>
            <a:pPr marL="742950" indent="-742950">
              <a:spcBef>
                <a:spcPts val="4800"/>
              </a:spcBef>
              <a:buAutoNum type="arabicPeriod"/>
            </a:pPr>
            <a:r>
              <a:rPr lang="en-US" sz="3600" dirty="0" smtClean="0">
                <a:solidFill>
                  <a:schemeClr val="accent2"/>
                </a:solidFill>
                <a:latin typeface="Times New Roman" panose="02020603050405020304" pitchFamily="18" charset="0"/>
                <a:cs typeface="Times New Roman" panose="02020603050405020304" pitchFamily="18" charset="0"/>
              </a:rPr>
              <a:t>This is </a:t>
            </a:r>
            <a:r>
              <a:rPr lang="en-US" sz="3600" i="1" dirty="0" smtClean="0">
                <a:solidFill>
                  <a:schemeClr val="accent2"/>
                </a:solidFill>
                <a:latin typeface="Times New Roman" panose="02020603050405020304" pitchFamily="18" charset="0"/>
                <a:cs typeface="Times New Roman" panose="02020603050405020304" pitchFamily="18" charset="0"/>
              </a:rPr>
              <a:t>multiplicatively</a:t>
            </a:r>
            <a:r>
              <a:rPr lang="en-US" sz="3600" dirty="0" smtClean="0">
                <a:solidFill>
                  <a:schemeClr val="accent2"/>
                </a:solidFill>
                <a:latin typeface="Times New Roman" panose="02020603050405020304" pitchFamily="18" charset="0"/>
                <a:cs typeface="Times New Roman" panose="02020603050405020304" pitchFamily="18" charset="0"/>
              </a:rPr>
              <a:t> so among socially vulnerable (especially women of color)</a:t>
            </a:r>
          </a:p>
          <a:p>
            <a:pPr marL="742950" indent="-742950">
              <a:spcBef>
                <a:spcPts val="4800"/>
              </a:spcBef>
              <a:buAutoNum type="arabicPeriod"/>
            </a:pPr>
            <a:r>
              <a:rPr lang="en-US" sz="3600" dirty="0" smtClean="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Future planning should go beyond extreme events &amp; aim for housing resilience</a:t>
            </a:r>
            <a:endParaRPr lang="en-US" sz="36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85539920"/>
      </p:ext>
    </p:extLst>
  </p:cSld>
  <p:clrMapOvr>
    <a:masterClrMapping/>
  </p:clrMapOvr>
  <mc:AlternateContent xmlns:mc="http://schemas.openxmlformats.org/markup-compatibility/2006" xmlns:p14="http://schemas.microsoft.com/office/powerpoint/2010/main">
    <mc:Choice Requires="p14">
      <p:transition spd="slow" p14:dur="2000" advTm="48911"/>
    </mc:Choice>
    <mc:Fallback xmlns="">
      <p:transition spd="slow" advTm="4891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5410200" cy="1143000"/>
          </a:xfrm>
        </p:spPr>
        <p:txBody>
          <a:bodyPr/>
          <a:lstStyle/>
          <a:p>
            <a:r>
              <a:rPr lang="en-US" dirty="0" smtClean="0">
                <a:latin typeface="Times New Roman" panose="02020603050405020304" pitchFamily="18" charset="0"/>
                <a:cs typeface="Times New Roman" panose="02020603050405020304" pitchFamily="18" charset="0"/>
              </a:rPr>
              <a:t>Contact</a:t>
            </a:r>
            <a:endParaRPr lang="en-US"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685800" y="1752600"/>
            <a:ext cx="7772400"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r">
              <a:buFontTx/>
              <a:buNone/>
            </a:pPr>
            <a:r>
              <a:rPr lang="en-US" sz="4000" kern="0" dirty="0" smtClean="0">
                <a:solidFill>
                  <a:schemeClr val="accent2">
                    <a:lumMod val="75000"/>
                  </a:schemeClr>
                </a:solidFill>
                <a:latin typeface="Times New Roman" panose="02020603050405020304" pitchFamily="18" charset="0"/>
                <a:cs typeface="Times New Roman" panose="02020603050405020304" pitchFamily="18" charset="0"/>
              </a:rPr>
              <a:t>James R. Elliott		  Junia Howell</a:t>
            </a:r>
          </a:p>
          <a:p>
            <a:pPr marL="0" indent="0" algn="r">
              <a:buFontTx/>
              <a:buNone/>
            </a:pPr>
            <a:r>
              <a:rPr lang="en-US" sz="2800" kern="0" dirty="0" smtClean="0">
                <a:latin typeface="Times New Roman" panose="02020603050405020304" pitchFamily="18" charset="0"/>
                <a:cs typeface="Times New Roman" panose="02020603050405020304" pitchFamily="18" charset="0"/>
              </a:rPr>
              <a:t>James.R.Elliot@rice.edu	       JuniaHowell@rice.edu</a:t>
            </a:r>
          </a:p>
          <a:p>
            <a:pPr marL="0" indent="0" algn="r">
              <a:buFontTx/>
              <a:buNone/>
            </a:pPr>
            <a:endParaRPr lang="en-US" sz="2800" kern="0" dirty="0" smtClean="0">
              <a:latin typeface="Times New Roman" panose="02020603050405020304" pitchFamily="18" charset="0"/>
              <a:cs typeface="Times New Roman" panose="02020603050405020304" pitchFamily="18" charset="0"/>
            </a:endParaRPr>
          </a:p>
          <a:p>
            <a:pPr marL="0" indent="0" algn="r">
              <a:buFontTx/>
              <a:buNone/>
            </a:pPr>
            <a:endParaRPr lang="en-US" sz="2800" kern="0" dirty="0" smtClean="0">
              <a:latin typeface="Times New Roman" panose="02020603050405020304" pitchFamily="18" charset="0"/>
              <a:cs typeface="Times New Roman" panose="02020603050405020304" pitchFamily="18" charset="0"/>
            </a:endParaRPr>
          </a:p>
          <a:p>
            <a:pPr marL="0" indent="0" algn="ctr">
              <a:buFontTx/>
              <a:buNone/>
            </a:pPr>
            <a:r>
              <a:rPr lang="en-US" sz="2800" kern="0" dirty="0" smtClean="0">
                <a:latin typeface="Times New Roman" panose="02020603050405020304" pitchFamily="18" charset="0"/>
                <a:cs typeface="Times New Roman" panose="02020603050405020304" pitchFamily="18" charset="0"/>
              </a:rPr>
              <a:t>Department of Sociology</a:t>
            </a:r>
          </a:p>
          <a:p>
            <a:pPr marL="0" indent="0" algn="ctr">
              <a:buFontTx/>
              <a:buNone/>
            </a:pPr>
            <a:r>
              <a:rPr lang="en-US" sz="2800" kern="0" dirty="0" smtClean="0">
                <a:latin typeface="Times New Roman" panose="02020603050405020304" pitchFamily="18" charset="0"/>
                <a:cs typeface="Times New Roman" panose="02020603050405020304" pitchFamily="18" charset="0"/>
              </a:rPr>
              <a:t>Rice University</a:t>
            </a:r>
            <a:endParaRPr lang="en-US" sz="2800" dirty="0">
              <a:latin typeface="Times New Roman" panose="02020603050405020304" pitchFamily="18" charset="0"/>
              <a:cs typeface="Times New Roman" panose="02020603050405020304" pitchFamily="18" charset="0"/>
            </a:endParaRPr>
          </a:p>
          <a:p>
            <a:pPr marL="0" indent="0" algn="r">
              <a:buFontTx/>
              <a:buNone/>
            </a:pPr>
            <a:endParaRPr lang="en-US" kern="0" dirty="0" smtClean="0">
              <a:latin typeface="Times New Roman" panose="02020603050405020304" pitchFamily="18" charset="0"/>
              <a:cs typeface="Times New Roman" panose="02020603050405020304" pitchFamily="18" charset="0"/>
            </a:endParaRPr>
          </a:p>
          <a:p>
            <a:pPr marL="0" indent="0" algn="r">
              <a:buFontTx/>
              <a:buNone/>
            </a:pPr>
            <a:endParaRPr lang="en-US"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52750"/>
      </p:ext>
    </p:extLst>
  </p:cSld>
  <p:clrMapOvr>
    <a:masterClrMapping/>
  </p:clrMapOvr>
  <mc:AlternateContent xmlns:mc="http://schemas.openxmlformats.org/markup-compatibility/2006" xmlns:p14="http://schemas.microsoft.com/office/powerpoint/2010/main">
    <mc:Choice Requires="p14">
      <p:transition spd="slow" p14:dur="2000" advTm="1784"/>
    </mc:Choice>
    <mc:Fallback xmlns="">
      <p:transition spd="slow" advTm="178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5410200" cy="1143000"/>
          </a:xfrm>
        </p:spPr>
        <p:txBody>
          <a:bodyPr/>
          <a:lstStyle/>
          <a:p>
            <a:r>
              <a:rPr lang="en-US" dirty="0" smtClean="0">
                <a:latin typeface="Times New Roman" panose="02020603050405020304" pitchFamily="18" charset="0"/>
                <a:cs typeface="Times New Roman" panose="02020603050405020304" pitchFamily="18" charset="0"/>
              </a:rPr>
              <a:t>Additional Material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857171"/>
      </p:ext>
    </p:extLst>
  </p:cSld>
  <p:clrMapOvr>
    <a:masterClrMapping/>
  </p:clrMapOvr>
  <mc:AlternateContent xmlns:mc="http://schemas.openxmlformats.org/markup-compatibility/2006" xmlns:p14="http://schemas.microsoft.com/office/powerpoint/2010/main">
    <mc:Choice Requires="p14">
      <p:transition spd="slow" p14:dur="2000" advTm="3745"/>
    </mc:Choice>
    <mc:Fallback xmlns="">
      <p:transition spd="slow" advTm="374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ea typeface="Tahoma" panose="020B0604030504040204" pitchFamily="34" charset="0"/>
                <a:cs typeface="Times New Roman" panose="02020603050405020304" pitchFamily="18" charset="0"/>
              </a:rPr>
              <a:t>Tables</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7"/>
          <p:cNvPicPr/>
          <p:nvPr/>
        </p:nvPicPr>
        <p:blipFill rotWithShape="1">
          <a:blip r:embed="rId3" cstate="email">
            <a:extLst>
              <a:ext uri="{28A0092B-C50C-407E-A947-70E740481C1C}">
                <a14:useLocalDpi xmlns:a14="http://schemas.microsoft.com/office/drawing/2010/main"/>
              </a:ext>
            </a:extLst>
          </a:blip>
          <a:srcRect/>
          <a:stretch/>
        </p:blipFill>
        <p:spPr bwMode="auto">
          <a:xfrm>
            <a:off x="304800" y="1295400"/>
            <a:ext cx="85344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395402"/>
      </p:ext>
    </p:extLst>
  </p:cSld>
  <p:clrMapOvr>
    <a:masterClrMapping/>
  </p:clrMapOvr>
  <mc:AlternateContent xmlns:mc="http://schemas.openxmlformats.org/markup-compatibility/2006" xmlns:p14="http://schemas.microsoft.com/office/powerpoint/2010/main">
    <mc:Choice Requires="p14">
      <p:transition spd="slow" p14:dur="2000" advTm="7197"/>
    </mc:Choice>
    <mc:Fallback xmlns="">
      <p:transition spd="slow" advTm="719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3874" y="990600"/>
            <a:ext cx="5129651" cy="288659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128400"/>
            <a:ext cx="7770000" cy="3729600"/>
          </a:xfrm>
          <a:prstGeom prst="rect">
            <a:avLst/>
          </a:prstGeom>
        </p:spPr>
      </p:pic>
      <p:sp>
        <p:nvSpPr>
          <p:cNvPr id="5" name="TextBox 4"/>
          <p:cNvSpPr txBox="1"/>
          <p:nvPr/>
        </p:nvSpPr>
        <p:spPr>
          <a:xfrm>
            <a:off x="284200" y="1109008"/>
            <a:ext cx="3221000" cy="1938992"/>
          </a:xfrm>
          <a:prstGeom prst="rect">
            <a:avLst/>
          </a:prstGeom>
          <a:noFill/>
        </p:spPr>
        <p:txBody>
          <a:bodyPr wrap="square" rtlCol="0">
            <a:spAutoFit/>
          </a:bodyPr>
          <a:lstStyle/>
          <a:p>
            <a:pPr algn="ctr"/>
            <a:r>
              <a:rPr lang="en-US" sz="4000" dirty="0" smtClean="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Flash Floods</a:t>
            </a:r>
          </a:p>
          <a:p>
            <a:pPr algn="ctr"/>
            <a:r>
              <a:rPr lang="en-US" sz="4000" dirty="0" smtClean="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Houston</a:t>
            </a:r>
          </a:p>
          <a:p>
            <a:pPr algn="ctr"/>
            <a:r>
              <a:rPr lang="en-US" sz="4000" dirty="0" smtClean="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2016</a:t>
            </a:r>
            <a:endParaRPr lang="en-US" sz="40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49377845"/>
      </p:ext>
    </p:extLst>
  </p:cSld>
  <p:clrMapOvr>
    <a:masterClrMapping/>
  </p:clrMapOvr>
  <mc:AlternateContent xmlns:mc="http://schemas.openxmlformats.org/markup-compatibility/2006" xmlns:p14="http://schemas.microsoft.com/office/powerpoint/2010/main">
    <mc:Choice Requires="p14">
      <p:transition spd="slow" p14:dur="2000" advTm="36085"/>
    </mc:Choice>
    <mc:Fallback xmlns="">
      <p:transition spd="slow" advTm="3608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ea typeface="Tahoma" panose="020B0604030504040204" pitchFamily="34" charset="0"/>
                <a:cs typeface="Times New Roman" panose="02020603050405020304" pitchFamily="18" charset="0"/>
              </a:rPr>
              <a:t>Tables</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228600" y="1447800"/>
            <a:ext cx="8686800"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7507513"/>
      </p:ext>
    </p:extLst>
  </p:cSld>
  <p:clrMapOvr>
    <a:masterClrMapping/>
  </p:clrMapOvr>
  <mc:AlternateContent xmlns:mc="http://schemas.openxmlformats.org/markup-compatibility/2006" xmlns:p14="http://schemas.microsoft.com/office/powerpoint/2010/main">
    <mc:Choice Requires="p14">
      <p:transition spd="slow" p14:dur="2000" advTm="696"/>
    </mc:Choice>
    <mc:Fallback xmlns="">
      <p:transition spd="slow" advTm="69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ea typeface="Tahoma" panose="020B0604030504040204" pitchFamily="34" charset="0"/>
                <a:cs typeface="Times New Roman" panose="02020603050405020304" pitchFamily="18" charset="0"/>
              </a:rPr>
              <a:t>Tables</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76200" y="1143000"/>
            <a:ext cx="8991600" cy="525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7507513"/>
      </p:ext>
    </p:extLst>
  </p:cSld>
  <p:clrMapOvr>
    <a:masterClrMapping/>
  </p:clrMapOvr>
  <mc:AlternateContent xmlns:mc="http://schemas.openxmlformats.org/markup-compatibility/2006" xmlns:p14="http://schemas.microsoft.com/office/powerpoint/2010/main">
    <mc:Choice Requires="p14">
      <p:transition spd="slow" p14:dur="2000" advTm="104"/>
    </mc:Choice>
    <mc:Fallback xmlns="">
      <p:transition spd="slow" advTm="10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ea typeface="Tahoma" panose="020B0604030504040204" pitchFamily="34" charset="0"/>
                <a:cs typeface="Times New Roman" panose="02020603050405020304" pitchFamily="18" charset="0"/>
              </a:rPr>
              <a:t>Tables</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199" y="914401"/>
            <a:ext cx="8336325" cy="595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467366"/>
      </p:ext>
    </p:extLst>
  </p:cSld>
  <p:clrMapOvr>
    <a:masterClrMapping/>
  </p:clrMapOvr>
  <mc:AlternateContent xmlns:mc="http://schemas.openxmlformats.org/markup-compatibility/2006" xmlns:p14="http://schemas.microsoft.com/office/powerpoint/2010/main">
    <mc:Choice Requires="p14">
      <p:transition spd="slow" p14:dur="2000" advTm="141"/>
    </mc:Choice>
    <mc:Fallback xmlns="">
      <p:transition spd="slow" advTm="14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val="201216978"/>
              </p:ext>
            </p:extLst>
          </p:nvPr>
        </p:nvGraphicFramePr>
        <p:xfrm>
          <a:off x="381000" y="1397000"/>
          <a:ext cx="8229600" cy="469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7616272"/>
      </p:ext>
    </p:extLst>
  </p:cSld>
  <p:clrMapOvr>
    <a:masterClrMapping/>
  </p:clrMapOvr>
  <mc:AlternateContent xmlns:mc="http://schemas.openxmlformats.org/markup-compatibility/2006" xmlns:p14="http://schemas.microsoft.com/office/powerpoint/2010/main">
    <mc:Choice Requires="p14">
      <p:transition spd="slow" p14:dur="2000" advTm="110"/>
    </mc:Choice>
    <mc:Fallback xmlns="">
      <p:transition spd="slow" advTm="11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val="3362895619"/>
              </p:ext>
            </p:extLst>
          </p:nvPr>
        </p:nvGraphicFramePr>
        <p:xfrm>
          <a:off x="228600" y="1397000"/>
          <a:ext cx="8382000"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819400" y="6096000"/>
            <a:ext cx="25908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(mean across years)</a:t>
            </a:r>
          </a:p>
        </p:txBody>
      </p:sp>
    </p:spTree>
    <p:extLst>
      <p:ext uri="{BB962C8B-B14F-4D97-AF65-F5344CB8AC3E}">
        <p14:creationId xmlns:p14="http://schemas.microsoft.com/office/powerpoint/2010/main" val="949098621"/>
      </p:ext>
    </p:extLst>
  </p:cSld>
  <p:clrMapOvr>
    <a:masterClrMapping/>
  </p:clrMapOvr>
  <mc:AlternateContent xmlns:mc="http://schemas.openxmlformats.org/markup-compatibility/2006" xmlns:p14="http://schemas.microsoft.com/office/powerpoint/2010/main">
    <mc:Choice Requires="p14">
      <p:transition spd="slow" p14:dur="2000" advTm="206"/>
    </mc:Choice>
    <mc:Fallback xmlns="">
      <p:transition spd="slow" advTm="206"/>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066800"/>
            <a:ext cx="7851914" cy="5715000"/>
          </a:xfrm>
          <a:prstGeom prst="rect">
            <a:avLst/>
          </a:prstGeom>
        </p:spPr>
      </p:pic>
      <p:sp>
        <p:nvSpPr>
          <p:cNvPr id="4" name="TextBox 3"/>
          <p:cNvSpPr txBox="1"/>
          <p:nvPr/>
        </p:nvSpPr>
        <p:spPr>
          <a:xfrm>
            <a:off x="76200" y="6519446"/>
            <a:ext cx="86868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**Controls: Race, Nativity, Education, Age—Graph reflects Native Whites of average education &amp; age</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636836"/>
      </p:ext>
    </p:extLst>
  </p:cSld>
  <p:clrMapOvr>
    <a:masterClrMapping/>
  </p:clrMapOvr>
  <mc:AlternateContent xmlns:mc="http://schemas.openxmlformats.org/markup-compatibility/2006" xmlns:p14="http://schemas.microsoft.com/office/powerpoint/2010/main">
    <mc:Choice Requires="p14">
      <p:transition spd="slow" p14:dur="2000" advTm="237"/>
    </mc:Choice>
    <mc:Fallback xmlns="">
      <p:transition spd="slow" advTm="23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1066800"/>
            <a:ext cx="7851913" cy="5715000"/>
          </a:xfrm>
          <a:prstGeom prst="rect">
            <a:avLst/>
          </a:prstGeom>
        </p:spPr>
      </p:pic>
    </p:spTree>
    <p:extLst>
      <p:ext uri="{BB962C8B-B14F-4D97-AF65-F5344CB8AC3E}">
        <p14:creationId xmlns:p14="http://schemas.microsoft.com/office/powerpoint/2010/main" val="2480781468"/>
      </p:ext>
    </p:extLst>
  </p:cSld>
  <p:clrMapOvr>
    <a:masterClrMapping/>
  </p:clrMapOvr>
  <mc:AlternateContent xmlns:mc="http://schemas.openxmlformats.org/markup-compatibility/2006" xmlns:p14="http://schemas.microsoft.com/office/powerpoint/2010/main">
    <mc:Choice Requires="p14">
      <p:transition spd="slow" p14:dur="2000" advTm="195"/>
    </mc:Choice>
    <mc:Fallback xmlns="">
      <p:transition spd="slow" advTm="195"/>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7287" y="1055346"/>
            <a:ext cx="7851913" cy="5715000"/>
          </a:xfrm>
          <a:prstGeom prst="rect">
            <a:avLst/>
          </a:prstGeom>
        </p:spPr>
      </p:pic>
    </p:spTree>
    <p:extLst>
      <p:ext uri="{BB962C8B-B14F-4D97-AF65-F5344CB8AC3E}">
        <p14:creationId xmlns:p14="http://schemas.microsoft.com/office/powerpoint/2010/main" val="4059372062"/>
      </p:ext>
    </p:extLst>
  </p:cSld>
  <p:clrMapOvr>
    <a:masterClrMapping/>
  </p:clrMapOvr>
  <mc:AlternateContent xmlns:mc="http://schemas.openxmlformats.org/markup-compatibility/2006" xmlns:p14="http://schemas.microsoft.com/office/powerpoint/2010/main">
    <mc:Choice Requires="p14">
      <p:transition spd="slow" p14:dur="2000" advTm="219"/>
    </mc:Choice>
    <mc:Fallback xmlns="">
      <p:transition spd="slow" advTm="21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7286" y="1066800"/>
            <a:ext cx="7851913" cy="5715000"/>
          </a:xfrm>
          <a:prstGeom prst="rect">
            <a:avLst/>
          </a:prstGeom>
        </p:spPr>
      </p:pic>
    </p:spTree>
    <p:extLst>
      <p:ext uri="{BB962C8B-B14F-4D97-AF65-F5344CB8AC3E}">
        <p14:creationId xmlns:p14="http://schemas.microsoft.com/office/powerpoint/2010/main" val="475342445"/>
      </p:ext>
    </p:extLst>
  </p:cSld>
  <p:clrMapOvr>
    <a:masterClrMapping/>
  </p:clrMapOvr>
  <mc:AlternateContent xmlns:mc="http://schemas.openxmlformats.org/markup-compatibility/2006" xmlns:p14="http://schemas.microsoft.com/office/powerpoint/2010/main">
    <mc:Choice Requires="p14">
      <p:transition spd="slow" p14:dur="2000" advTm="290"/>
    </mc:Choice>
    <mc:Fallback xmlns="">
      <p:transition spd="slow" advTm="29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1066800"/>
            <a:ext cx="7851913" cy="5715000"/>
          </a:xfrm>
          <a:prstGeom prst="rect">
            <a:avLst/>
          </a:prstGeom>
        </p:spPr>
      </p:pic>
    </p:spTree>
    <p:extLst>
      <p:ext uri="{BB962C8B-B14F-4D97-AF65-F5344CB8AC3E}">
        <p14:creationId xmlns:p14="http://schemas.microsoft.com/office/powerpoint/2010/main" val="1554051372"/>
      </p:ext>
    </p:extLst>
  </p:cSld>
  <p:clrMapOvr>
    <a:masterClrMapping/>
  </p:clrMapOvr>
  <mc:AlternateContent xmlns:mc="http://schemas.openxmlformats.org/markup-compatibility/2006" xmlns:p14="http://schemas.microsoft.com/office/powerpoint/2010/main">
    <mc:Choice Requires="p14">
      <p:transition spd="slow" p14:dur="2000" advTm="277"/>
    </mc:Choice>
    <mc:Fallback xmlns="">
      <p:transition spd="slow" advTm="27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170822">
            <a:off x="3028210" y="3678425"/>
            <a:ext cx="883997" cy="40846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142" y="3372142"/>
            <a:ext cx="701101" cy="975445"/>
          </a:xfrm>
          <a:prstGeom prst="rect">
            <a:avLst/>
          </a:prstGeom>
        </p:spPr>
      </p:pic>
      <p:sp>
        <p:nvSpPr>
          <p:cNvPr id="8" name="Rectangle 7"/>
          <p:cNvSpPr/>
          <p:nvPr/>
        </p:nvSpPr>
        <p:spPr>
          <a:xfrm>
            <a:off x="3352800" y="4618776"/>
            <a:ext cx="3692044" cy="523220"/>
          </a:xfrm>
          <a:prstGeom prst="rect">
            <a:avLst/>
          </a:prstGeom>
        </p:spPr>
        <p:txBody>
          <a:bodyPr wrap="square">
            <a:spAutoFit/>
          </a:bodyPr>
          <a:lstStyle/>
          <a:p>
            <a:pPr lvl="0">
              <a:spcBef>
                <a:spcPts val="2000"/>
              </a:spcBef>
            </a:pPr>
            <a:r>
              <a:rPr lang="en-US" sz="2800" b="1" kern="0" dirty="0" smtClean="0">
                <a:solidFill>
                  <a:srgbClr val="FF0000"/>
                </a:solidFill>
                <a:latin typeface="Times New Roman" panose="02020603050405020304" pitchFamily="18" charset="0"/>
                <a:cs typeface="Times New Roman" panose="02020603050405020304" pitchFamily="18" charset="0"/>
              </a:rPr>
              <a:t>Pervasive &amp; Ongoing</a:t>
            </a:r>
            <a:endParaRPr lang="en-US" sz="2800" b="1" kern="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429000" y="0"/>
            <a:ext cx="5410200" cy="1143000"/>
          </a:xfrm>
          <a:prstGeom prst="rect">
            <a:avLst/>
          </a:prstGeom>
        </p:spPr>
        <p:txBody>
          <a:bodyPr/>
          <a:lstStyle>
            <a:lvl1pPr algn="r" rtl="0" eaLnBrk="1" fontAlgn="base" hangingPunct="1">
              <a:spcBef>
                <a:spcPct val="0"/>
              </a:spcBef>
              <a:spcAft>
                <a:spcPct val="0"/>
              </a:spcAft>
              <a:defRPr sz="4400">
                <a:solidFill>
                  <a:schemeClr val="tx2"/>
                </a:solidFill>
                <a:latin typeface="+mj-lt"/>
                <a:ea typeface="+mj-ea"/>
                <a:cs typeface="+mj-cs"/>
              </a:defRPr>
            </a:lvl1pPr>
            <a:lvl2pPr algn="r" rtl="0" eaLnBrk="1" fontAlgn="base" hangingPunct="1">
              <a:spcBef>
                <a:spcPct val="0"/>
              </a:spcBef>
              <a:spcAft>
                <a:spcPct val="0"/>
              </a:spcAft>
              <a:defRPr sz="4400">
                <a:solidFill>
                  <a:schemeClr val="tx2"/>
                </a:solidFill>
                <a:latin typeface="Arial" charset="0"/>
                <a:ea typeface="ＭＳ Ｐゴシック" charset="-128"/>
              </a:defRPr>
            </a:lvl2pPr>
            <a:lvl3pPr algn="r" rtl="0" eaLnBrk="1" fontAlgn="base" hangingPunct="1">
              <a:spcBef>
                <a:spcPct val="0"/>
              </a:spcBef>
              <a:spcAft>
                <a:spcPct val="0"/>
              </a:spcAft>
              <a:defRPr sz="4400">
                <a:solidFill>
                  <a:schemeClr val="tx2"/>
                </a:solidFill>
                <a:latin typeface="Arial" charset="0"/>
                <a:ea typeface="ＭＳ Ｐゴシック" charset="-128"/>
              </a:defRPr>
            </a:lvl3pPr>
            <a:lvl4pPr algn="r" rtl="0" eaLnBrk="1" fontAlgn="base" hangingPunct="1">
              <a:spcBef>
                <a:spcPct val="0"/>
              </a:spcBef>
              <a:spcAft>
                <a:spcPct val="0"/>
              </a:spcAft>
              <a:defRPr sz="4400">
                <a:solidFill>
                  <a:schemeClr val="tx2"/>
                </a:solidFill>
                <a:latin typeface="Arial" charset="0"/>
                <a:ea typeface="ＭＳ Ｐゴシック" charset="-128"/>
              </a:defRPr>
            </a:lvl4pPr>
            <a:lvl5pPr algn="r" rtl="0" eaLnBrk="1" fontAlgn="base" hangingPunct="1">
              <a:spcBef>
                <a:spcPct val="0"/>
              </a:spcBef>
              <a:spcAft>
                <a:spcPct val="0"/>
              </a:spcAft>
              <a:defRPr sz="4400">
                <a:solidFill>
                  <a:schemeClr val="tx2"/>
                </a:solidFill>
                <a:latin typeface="Arial" charset="0"/>
                <a:ea typeface="ＭＳ Ｐゴシック" charset="-128"/>
              </a:defRPr>
            </a:lvl5pPr>
            <a:lvl6pPr marL="457200" algn="r" rtl="0" eaLnBrk="1" fontAlgn="base" hangingPunct="1">
              <a:spcBef>
                <a:spcPct val="0"/>
              </a:spcBef>
              <a:spcAft>
                <a:spcPct val="0"/>
              </a:spcAft>
              <a:defRPr sz="4400">
                <a:solidFill>
                  <a:schemeClr val="tx2"/>
                </a:solidFill>
                <a:latin typeface="Arial" charset="0"/>
                <a:ea typeface="ＭＳ Ｐゴシック" charset="-128"/>
              </a:defRPr>
            </a:lvl6pPr>
            <a:lvl7pPr marL="914400" algn="r" rtl="0" eaLnBrk="1" fontAlgn="base" hangingPunct="1">
              <a:spcBef>
                <a:spcPct val="0"/>
              </a:spcBef>
              <a:spcAft>
                <a:spcPct val="0"/>
              </a:spcAft>
              <a:defRPr sz="4400">
                <a:solidFill>
                  <a:schemeClr val="tx2"/>
                </a:solidFill>
                <a:latin typeface="Arial" charset="0"/>
                <a:ea typeface="ＭＳ Ｐゴシック" charset="-128"/>
              </a:defRPr>
            </a:lvl7pPr>
            <a:lvl8pPr marL="1371600" algn="r" rtl="0" eaLnBrk="1" fontAlgn="base" hangingPunct="1">
              <a:spcBef>
                <a:spcPct val="0"/>
              </a:spcBef>
              <a:spcAft>
                <a:spcPct val="0"/>
              </a:spcAft>
              <a:defRPr sz="4400">
                <a:solidFill>
                  <a:schemeClr val="tx2"/>
                </a:solidFill>
                <a:latin typeface="Arial" charset="0"/>
                <a:ea typeface="ＭＳ Ｐゴシック" charset="-128"/>
              </a:defRPr>
            </a:lvl8pPr>
            <a:lvl9pPr marL="1828800" algn="r" rtl="0" eaLnBrk="1" fontAlgn="base" hangingPunct="1">
              <a:spcBef>
                <a:spcPct val="0"/>
              </a:spcBef>
              <a:spcAft>
                <a:spcPct val="0"/>
              </a:spcAft>
              <a:defRPr sz="4400">
                <a:solidFill>
                  <a:schemeClr val="tx2"/>
                </a:solidFill>
                <a:latin typeface="Arial" charset="0"/>
                <a:ea typeface="ＭＳ Ｐゴシック" charset="-128"/>
              </a:defRPr>
            </a:lvl9pPr>
          </a:lstStyle>
          <a:p>
            <a:r>
              <a:rPr lang="en-US" kern="0" dirty="0" smtClean="0">
                <a:solidFill>
                  <a:srgbClr val="FF0000"/>
                </a:solidFill>
                <a:latin typeface="Times New Roman" panose="02020603050405020304" pitchFamily="18" charset="0"/>
                <a:cs typeface="Times New Roman" panose="02020603050405020304" pitchFamily="18" charset="0"/>
              </a:rPr>
              <a:t>Beyond</a:t>
            </a:r>
            <a:r>
              <a:rPr lang="en-US" kern="0" dirty="0" smtClean="0">
                <a:latin typeface="Times New Roman" panose="02020603050405020304" pitchFamily="18" charset="0"/>
                <a:cs typeface="Times New Roman" panose="02020603050405020304" pitchFamily="18" charset="0"/>
              </a:rPr>
              <a:t> Disaster</a:t>
            </a:r>
            <a:endParaRPr lang="en-US" kern="0" dirty="0">
              <a:latin typeface="Times New Roman" panose="02020603050405020304" pitchFamily="18" charset="0"/>
              <a:cs typeface="Times New Roman" panose="02020603050405020304" pitchFamily="18" charset="0"/>
            </a:endParaRPr>
          </a:p>
        </p:txBody>
      </p:sp>
      <p:sp>
        <p:nvSpPr>
          <p:cNvPr id="10" name="Rectangle 9"/>
          <p:cNvSpPr/>
          <p:nvPr/>
        </p:nvSpPr>
        <p:spPr>
          <a:xfrm>
            <a:off x="882502" y="2792598"/>
            <a:ext cx="7924800" cy="707886"/>
          </a:xfrm>
          <a:prstGeom prst="rect">
            <a:avLst/>
          </a:prstGeom>
        </p:spPr>
        <p:txBody>
          <a:bodyPr wrap="square">
            <a:spAutoFit/>
          </a:bodyPr>
          <a:lstStyle/>
          <a:p>
            <a:pPr lvl="0">
              <a:spcBef>
                <a:spcPts val="2000"/>
              </a:spcBef>
            </a:pPr>
            <a:r>
              <a:rPr lang="en-US" sz="2800" b="1" kern="0" dirty="0" smtClean="0">
                <a:solidFill>
                  <a:srgbClr val="000000"/>
                </a:solidFill>
                <a:latin typeface="Times New Roman" panose="02020603050405020304" pitchFamily="18" charset="0"/>
                <a:cs typeface="Times New Roman" panose="02020603050405020304" pitchFamily="18" charset="0"/>
              </a:rPr>
              <a:t>Disaster ~ Hazard Event </a:t>
            </a:r>
            <a:r>
              <a:rPr lang="en-US" sz="4000" b="1" kern="0" dirty="0" smtClean="0">
                <a:solidFill>
                  <a:srgbClr val="000000"/>
                </a:solidFill>
                <a:latin typeface="Times New Roman" panose="02020603050405020304" pitchFamily="18" charset="0"/>
                <a:cs typeface="Times New Roman" panose="02020603050405020304" pitchFamily="18" charset="0"/>
              </a:rPr>
              <a:t>X</a:t>
            </a:r>
            <a:r>
              <a:rPr lang="en-US" sz="2800" b="1" kern="0" dirty="0" smtClean="0">
                <a:solidFill>
                  <a:srgbClr val="000000"/>
                </a:solidFill>
                <a:latin typeface="Times New Roman" panose="02020603050405020304" pitchFamily="18" charset="0"/>
                <a:cs typeface="Times New Roman" panose="02020603050405020304" pitchFamily="18" charset="0"/>
              </a:rPr>
              <a:t> Social Vulnerabilities</a:t>
            </a:r>
            <a:endParaRPr lang="en-US" sz="2800" b="1" kern="0" dirty="0">
              <a:solidFill>
                <a:srgbClr val="0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6340" y="2672070"/>
            <a:ext cx="2143460" cy="1210588"/>
          </a:xfrm>
          <a:prstGeom prst="rect">
            <a:avLst/>
          </a:prstGeom>
          <a:solidFill>
            <a:schemeClr val="bg1"/>
          </a:solidFill>
        </p:spPr>
        <p:txBody>
          <a:bodyPr wrap="square">
            <a:spAutoFit/>
          </a:bodyPr>
          <a:lstStyle/>
          <a:p>
            <a:pPr lvl="0">
              <a:spcBef>
                <a:spcPts val="2000"/>
              </a:spcBef>
            </a:pP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smtClean="0">
                <a:solidFill>
                  <a:srgbClr val="FF0000"/>
                </a:solidFill>
                <a:latin typeface="Times New Roman" panose="02020603050405020304" pitchFamily="18" charset="0"/>
                <a:cs typeface="Times New Roman" panose="02020603050405020304" pitchFamily="18" charset="0"/>
              </a:rPr>
              <a:t>Successive</a:t>
            </a:r>
          </a:p>
          <a:p>
            <a:pPr lvl="0">
              <a:spcBef>
                <a:spcPts val="2000"/>
              </a:spcBef>
            </a:pPr>
            <a:r>
              <a:rPr lang="en-US" sz="2800" b="1" kern="0" dirty="0" smtClean="0">
                <a:solidFill>
                  <a:srgbClr val="FF0000"/>
                </a:solidFill>
                <a:latin typeface="Times New Roman" panose="02020603050405020304" pitchFamily="18" charset="0"/>
                <a:cs typeface="Times New Roman" panose="02020603050405020304" pitchFamily="18" charset="0"/>
              </a:rPr>
              <a:t>Interactions</a:t>
            </a:r>
            <a:endParaRPr lang="en-US" sz="2800" b="1" kern="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bwMode="auto">
          <a:xfrm>
            <a:off x="4741122" y="76200"/>
            <a:ext cx="2057400" cy="6858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15488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3463" y="1828800"/>
            <a:ext cx="4192588" cy="3951288"/>
          </a:xfrm>
        </p:spPr>
        <p:txBody>
          <a:bodyPr/>
          <a:lstStyle/>
          <a:p>
            <a:pPr marL="0" indent="0">
              <a:buNone/>
            </a:pPr>
            <a:r>
              <a:rPr lang="en-US" u="sng" dirty="0" smtClean="0">
                <a:latin typeface="Times New Roman" panose="02020603050405020304" pitchFamily="18" charset="0"/>
                <a:cs typeface="Times New Roman" panose="02020603050405020304" pitchFamily="18" charset="0"/>
              </a:rPr>
              <a:t>Federal Disasters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Number:  1</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Valley Fire	(Sept – Oct)</a:t>
            </a:r>
          </a:p>
          <a:p>
            <a:pPr marL="0" indent="0">
              <a:buNone/>
            </a:pPr>
            <a:r>
              <a:rPr lang="en-US" dirty="0" smtClean="0">
                <a:latin typeface="Times New Roman" panose="02020603050405020304" pitchFamily="18" charset="0"/>
                <a:cs typeface="Times New Roman" panose="02020603050405020304" pitchFamily="18" charset="0"/>
              </a:rPr>
              <a:t>   1,274 residences damaged</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Direct Property Damage:</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$10.1 Million</a:t>
            </a:r>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4645025" y="1807535"/>
            <a:ext cx="4041775" cy="3951288"/>
          </a:xfrm>
        </p:spPr>
        <p:txBody>
          <a:bodyPr/>
          <a:lstStyle/>
          <a:p>
            <a:pPr marL="0" indent="0">
              <a:buNone/>
            </a:pPr>
            <a:r>
              <a:rPr lang="en-US" u="sng" dirty="0" smtClean="0">
                <a:latin typeface="Times New Roman" panose="02020603050405020304" pitchFamily="18" charset="0"/>
                <a:cs typeface="Times New Roman" panose="02020603050405020304" pitchFamily="18" charset="0"/>
              </a:rPr>
              <a:t>All Natural Hazards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Number:  </a:t>
            </a:r>
            <a:r>
              <a:rPr lang="en-US" b="1" dirty="0" smtClean="0">
                <a:latin typeface="Times New Roman" panose="02020603050405020304" pitchFamily="18" charset="0"/>
                <a:cs typeface="Times New Roman" panose="02020603050405020304" pitchFamily="18" charset="0"/>
              </a:rPr>
              <a:t>374</a:t>
            </a:r>
            <a:r>
              <a:rPr lang="en-US" dirty="0" smtClean="0">
                <a:latin typeface="Times New Roman" panose="02020603050405020304" pitchFamily="18" charset="0"/>
                <a:cs typeface="Times New Roman" panose="02020603050405020304" pitchFamily="18" charset="0"/>
              </a:rPr>
              <a:t> county-events</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Direct Property Damage:</a:t>
            </a:r>
            <a:endParaRPr lang="en-US"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   $109.8 Million</a:t>
            </a:r>
            <a:endParaRPr lang="en-US" b="1"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429000" y="76200"/>
            <a:ext cx="5410200" cy="1143000"/>
          </a:xfrm>
          <a:prstGeom prst="rect">
            <a:avLst/>
          </a:prstGeom>
        </p:spPr>
        <p:txBody>
          <a:bodyPr/>
          <a:lstStyle>
            <a:lvl1pPr algn="r" rtl="0" eaLnBrk="1" fontAlgn="base" hangingPunct="1">
              <a:spcBef>
                <a:spcPct val="0"/>
              </a:spcBef>
              <a:spcAft>
                <a:spcPct val="0"/>
              </a:spcAft>
              <a:defRPr sz="4400">
                <a:solidFill>
                  <a:schemeClr val="tx2"/>
                </a:solidFill>
                <a:latin typeface="+mj-lt"/>
                <a:ea typeface="+mj-ea"/>
                <a:cs typeface="+mj-cs"/>
              </a:defRPr>
            </a:lvl1pPr>
            <a:lvl2pPr algn="r" rtl="0" eaLnBrk="1" fontAlgn="base" hangingPunct="1">
              <a:spcBef>
                <a:spcPct val="0"/>
              </a:spcBef>
              <a:spcAft>
                <a:spcPct val="0"/>
              </a:spcAft>
              <a:defRPr sz="4400">
                <a:solidFill>
                  <a:schemeClr val="tx2"/>
                </a:solidFill>
                <a:latin typeface="Arial" charset="0"/>
                <a:ea typeface="ＭＳ Ｐゴシック" charset="-128"/>
              </a:defRPr>
            </a:lvl2pPr>
            <a:lvl3pPr algn="r" rtl="0" eaLnBrk="1" fontAlgn="base" hangingPunct="1">
              <a:spcBef>
                <a:spcPct val="0"/>
              </a:spcBef>
              <a:spcAft>
                <a:spcPct val="0"/>
              </a:spcAft>
              <a:defRPr sz="4400">
                <a:solidFill>
                  <a:schemeClr val="tx2"/>
                </a:solidFill>
                <a:latin typeface="Arial" charset="0"/>
                <a:ea typeface="ＭＳ Ｐゴシック" charset="-128"/>
              </a:defRPr>
            </a:lvl3pPr>
            <a:lvl4pPr algn="r" rtl="0" eaLnBrk="1" fontAlgn="base" hangingPunct="1">
              <a:spcBef>
                <a:spcPct val="0"/>
              </a:spcBef>
              <a:spcAft>
                <a:spcPct val="0"/>
              </a:spcAft>
              <a:defRPr sz="4400">
                <a:solidFill>
                  <a:schemeClr val="tx2"/>
                </a:solidFill>
                <a:latin typeface="Arial" charset="0"/>
                <a:ea typeface="ＭＳ Ｐゴシック" charset="-128"/>
              </a:defRPr>
            </a:lvl4pPr>
            <a:lvl5pPr algn="r" rtl="0" eaLnBrk="1" fontAlgn="base" hangingPunct="1">
              <a:spcBef>
                <a:spcPct val="0"/>
              </a:spcBef>
              <a:spcAft>
                <a:spcPct val="0"/>
              </a:spcAft>
              <a:defRPr sz="4400">
                <a:solidFill>
                  <a:schemeClr val="tx2"/>
                </a:solidFill>
                <a:latin typeface="Arial" charset="0"/>
                <a:ea typeface="ＭＳ Ｐゴシック" charset="-128"/>
              </a:defRPr>
            </a:lvl5pPr>
            <a:lvl6pPr marL="457200" algn="r" rtl="0" eaLnBrk="1" fontAlgn="base" hangingPunct="1">
              <a:spcBef>
                <a:spcPct val="0"/>
              </a:spcBef>
              <a:spcAft>
                <a:spcPct val="0"/>
              </a:spcAft>
              <a:defRPr sz="4400">
                <a:solidFill>
                  <a:schemeClr val="tx2"/>
                </a:solidFill>
                <a:latin typeface="Arial" charset="0"/>
                <a:ea typeface="ＭＳ Ｐゴシック" charset="-128"/>
              </a:defRPr>
            </a:lvl6pPr>
            <a:lvl7pPr marL="914400" algn="r" rtl="0" eaLnBrk="1" fontAlgn="base" hangingPunct="1">
              <a:spcBef>
                <a:spcPct val="0"/>
              </a:spcBef>
              <a:spcAft>
                <a:spcPct val="0"/>
              </a:spcAft>
              <a:defRPr sz="4400">
                <a:solidFill>
                  <a:schemeClr val="tx2"/>
                </a:solidFill>
                <a:latin typeface="Arial" charset="0"/>
                <a:ea typeface="ＭＳ Ｐゴシック" charset="-128"/>
              </a:defRPr>
            </a:lvl7pPr>
            <a:lvl8pPr marL="1371600" algn="r" rtl="0" eaLnBrk="1" fontAlgn="base" hangingPunct="1">
              <a:spcBef>
                <a:spcPct val="0"/>
              </a:spcBef>
              <a:spcAft>
                <a:spcPct val="0"/>
              </a:spcAft>
              <a:defRPr sz="4400">
                <a:solidFill>
                  <a:schemeClr val="tx2"/>
                </a:solidFill>
                <a:latin typeface="Arial" charset="0"/>
                <a:ea typeface="ＭＳ Ｐゴシック" charset="-128"/>
              </a:defRPr>
            </a:lvl8pPr>
            <a:lvl9pPr marL="1828800" algn="r" rtl="0" eaLnBrk="1" fontAlgn="base" hangingPunct="1">
              <a:spcBef>
                <a:spcPct val="0"/>
              </a:spcBef>
              <a:spcAft>
                <a:spcPct val="0"/>
              </a:spcAft>
              <a:defRPr sz="4400">
                <a:solidFill>
                  <a:schemeClr val="tx2"/>
                </a:solidFill>
                <a:latin typeface="Arial" charset="0"/>
                <a:ea typeface="ＭＳ Ｐゴシック" charset="-128"/>
              </a:defRPr>
            </a:lvl9pPr>
          </a:lstStyle>
          <a:p>
            <a:r>
              <a:rPr lang="en-US" kern="0" dirty="0" smtClean="0">
                <a:latin typeface="Times New Roman" panose="02020603050405020304" pitchFamily="18" charset="0"/>
                <a:cs typeface="Times New Roman" panose="02020603050405020304" pitchFamily="18" charset="0"/>
              </a:rPr>
              <a:t>California, 2015 </a:t>
            </a:r>
            <a:endParaRPr lang="en-US"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3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1143000"/>
            <a:ext cx="8458200"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2000"/>
              </a:spcBef>
              <a:buFontTx/>
              <a:buNone/>
            </a:pPr>
            <a:r>
              <a:rPr lang="en-US" sz="3600" b="1" kern="0" dirty="0" smtClean="0">
                <a:latin typeface="Times New Roman" panose="02020603050405020304" pitchFamily="18" charset="0"/>
                <a:cs typeface="Times New Roman" panose="02020603050405020304" pitchFamily="18" charset="0"/>
              </a:rPr>
              <a:t>Event Centered Analysis</a:t>
            </a:r>
          </a:p>
          <a:p>
            <a:pPr marL="0" indent="0">
              <a:spcBef>
                <a:spcPts val="2000"/>
              </a:spcBef>
              <a:buFontTx/>
              <a:buNone/>
            </a:pPr>
            <a:endParaRPr lang="en-US" sz="3600" b="1" kern="0" dirty="0">
              <a:latin typeface="Times New Roman" panose="02020603050405020304" pitchFamily="18" charset="0"/>
              <a:cs typeface="Times New Roman" panose="02020603050405020304" pitchFamily="18" charset="0"/>
            </a:endParaRPr>
          </a:p>
          <a:p>
            <a:pPr marL="0" indent="0">
              <a:spcBef>
                <a:spcPts val="2000"/>
              </a:spcBef>
              <a:buFontTx/>
              <a:buNone/>
            </a:pPr>
            <a:endParaRPr lang="en-US" sz="3600" b="1" kern="0" dirty="0" smtClean="0">
              <a:latin typeface="Times New Roman" panose="02020603050405020304" pitchFamily="18" charset="0"/>
              <a:cs typeface="Times New Roman" panose="02020603050405020304" pitchFamily="18" charset="0"/>
            </a:endParaRPr>
          </a:p>
          <a:p>
            <a:pPr marL="0" indent="0">
              <a:spcBef>
                <a:spcPts val="2000"/>
              </a:spcBef>
              <a:buFontTx/>
              <a:buNone/>
            </a:pPr>
            <a:endParaRPr lang="en-US" sz="300" b="1" kern="0" dirty="0" smtClean="0">
              <a:latin typeface="Times New Roman" panose="02020603050405020304" pitchFamily="18" charset="0"/>
              <a:cs typeface="Times New Roman" panose="02020603050405020304" pitchFamily="18" charset="0"/>
            </a:endParaRPr>
          </a:p>
          <a:p>
            <a:pPr marL="0" indent="0">
              <a:spcBef>
                <a:spcPts val="2000"/>
              </a:spcBef>
              <a:buFontTx/>
              <a:buNone/>
            </a:pPr>
            <a:r>
              <a:rPr lang="en-US" sz="3600" b="1" kern="0" dirty="0" smtClean="0">
                <a:latin typeface="Times New Roman" panose="02020603050405020304" pitchFamily="18" charset="0"/>
                <a:cs typeface="Times New Roman" panose="02020603050405020304" pitchFamily="18" charset="0"/>
              </a:rPr>
              <a:t>Population Centered Analysis</a:t>
            </a:r>
            <a:endParaRPr lang="en-US" sz="3600" b="1" kern="0"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3429000" y="0"/>
            <a:ext cx="5410200" cy="1143000"/>
          </a:xfrm>
          <a:prstGeom prst="rect">
            <a:avLst/>
          </a:prstGeom>
        </p:spPr>
        <p:txBody>
          <a:bodyPr/>
          <a:lstStyle>
            <a:lvl1pPr algn="r" rtl="0" eaLnBrk="1" fontAlgn="base" hangingPunct="1">
              <a:spcBef>
                <a:spcPct val="0"/>
              </a:spcBef>
              <a:spcAft>
                <a:spcPct val="0"/>
              </a:spcAft>
              <a:defRPr sz="4400">
                <a:solidFill>
                  <a:schemeClr val="tx2"/>
                </a:solidFill>
                <a:latin typeface="+mj-lt"/>
                <a:ea typeface="+mj-ea"/>
                <a:cs typeface="+mj-cs"/>
              </a:defRPr>
            </a:lvl1pPr>
            <a:lvl2pPr algn="r" rtl="0" eaLnBrk="1" fontAlgn="base" hangingPunct="1">
              <a:spcBef>
                <a:spcPct val="0"/>
              </a:spcBef>
              <a:spcAft>
                <a:spcPct val="0"/>
              </a:spcAft>
              <a:defRPr sz="4400">
                <a:solidFill>
                  <a:schemeClr val="tx2"/>
                </a:solidFill>
                <a:latin typeface="Arial" charset="0"/>
                <a:ea typeface="ＭＳ Ｐゴシック" charset="-128"/>
              </a:defRPr>
            </a:lvl2pPr>
            <a:lvl3pPr algn="r" rtl="0" eaLnBrk="1" fontAlgn="base" hangingPunct="1">
              <a:spcBef>
                <a:spcPct val="0"/>
              </a:spcBef>
              <a:spcAft>
                <a:spcPct val="0"/>
              </a:spcAft>
              <a:defRPr sz="4400">
                <a:solidFill>
                  <a:schemeClr val="tx2"/>
                </a:solidFill>
                <a:latin typeface="Arial" charset="0"/>
                <a:ea typeface="ＭＳ Ｐゴシック" charset="-128"/>
              </a:defRPr>
            </a:lvl3pPr>
            <a:lvl4pPr algn="r" rtl="0" eaLnBrk="1" fontAlgn="base" hangingPunct="1">
              <a:spcBef>
                <a:spcPct val="0"/>
              </a:spcBef>
              <a:spcAft>
                <a:spcPct val="0"/>
              </a:spcAft>
              <a:defRPr sz="4400">
                <a:solidFill>
                  <a:schemeClr val="tx2"/>
                </a:solidFill>
                <a:latin typeface="Arial" charset="0"/>
                <a:ea typeface="ＭＳ Ｐゴシック" charset="-128"/>
              </a:defRPr>
            </a:lvl4pPr>
            <a:lvl5pPr algn="r" rtl="0" eaLnBrk="1" fontAlgn="base" hangingPunct="1">
              <a:spcBef>
                <a:spcPct val="0"/>
              </a:spcBef>
              <a:spcAft>
                <a:spcPct val="0"/>
              </a:spcAft>
              <a:defRPr sz="4400">
                <a:solidFill>
                  <a:schemeClr val="tx2"/>
                </a:solidFill>
                <a:latin typeface="Arial" charset="0"/>
                <a:ea typeface="ＭＳ Ｐゴシック" charset="-128"/>
              </a:defRPr>
            </a:lvl5pPr>
            <a:lvl6pPr marL="457200" algn="r" rtl="0" eaLnBrk="1" fontAlgn="base" hangingPunct="1">
              <a:spcBef>
                <a:spcPct val="0"/>
              </a:spcBef>
              <a:spcAft>
                <a:spcPct val="0"/>
              </a:spcAft>
              <a:defRPr sz="4400">
                <a:solidFill>
                  <a:schemeClr val="tx2"/>
                </a:solidFill>
                <a:latin typeface="Arial" charset="0"/>
                <a:ea typeface="ＭＳ Ｐゴシック" charset="-128"/>
              </a:defRPr>
            </a:lvl6pPr>
            <a:lvl7pPr marL="914400" algn="r" rtl="0" eaLnBrk="1" fontAlgn="base" hangingPunct="1">
              <a:spcBef>
                <a:spcPct val="0"/>
              </a:spcBef>
              <a:spcAft>
                <a:spcPct val="0"/>
              </a:spcAft>
              <a:defRPr sz="4400">
                <a:solidFill>
                  <a:schemeClr val="tx2"/>
                </a:solidFill>
                <a:latin typeface="Arial" charset="0"/>
                <a:ea typeface="ＭＳ Ｐゴシック" charset="-128"/>
              </a:defRPr>
            </a:lvl7pPr>
            <a:lvl8pPr marL="1371600" algn="r" rtl="0" eaLnBrk="1" fontAlgn="base" hangingPunct="1">
              <a:spcBef>
                <a:spcPct val="0"/>
              </a:spcBef>
              <a:spcAft>
                <a:spcPct val="0"/>
              </a:spcAft>
              <a:defRPr sz="4400">
                <a:solidFill>
                  <a:schemeClr val="tx2"/>
                </a:solidFill>
                <a:latin typeface="Arial" charset="0"/>
                <a:ea typeface="ＭＳ Ｐゴシック" charset="-128"/>
              </a:defRPr>
            </a:lvl8pPr>
            <a:lvl9pPr marL="1828800" algn="r" rtl="0" eaLnBrk="1" fontAlgn="base" hangingPunct="1">
              <a:spcBef>
                <a:spcPct val="0"/>
              </a:spcBef>
              <a:spcAft>
                <a:spcPct val="0"/>
              </a:spcAft>
              <a:defRPr sz="4400">
                <a:solidFill>
                  <a:schemeClr val="tx2"/>
                </a:solidFill>
                <a:latin typeface="Arial" charset="0"/>
                <a:ea typeface="ＭＳ Ｐゴシック" charset="-128"/>
              </a:defRPr>
            </a:lvl9pPr>
          </a:lstStyle>
          <a:p>
            <a:r>
              <a:rPr lang="en-US" kern="0" dirty="0" smtClean="0">
                <a:latin typeface="Times New Roman" panose="02020603050405020304" pitchFamily="18" charset="0"/>
                <a:cs typeface="Times New Roman" panose="02020603050405020304" pitchFamily="18" charset="0"/>
              </a:rPr>
              <a:t>Alternative Approach</a:t>
            </a:r>
            <a:endParaRPr lang="en-US" kern="0" dirty="0">
              <a:latin typeface="Times New Roman" panose="02020603050405020304" pitchFamily="18" charset="0"/>
              <a:cs typeface="Times New Roman" panose="02020603050405020304" pitchFamily="18" charset="0"/>
            </a:endParaRPr>
          </a:p>
        </p:txBody>
      </p:sp>
      <p:pic>
        <p:nvPicPr>
          <p:cNvPr id="4" name="Picture 3" descr="Weather's Highs and Lows | Learning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91467" flipV="1">
            <a:off x="3450878" y="1701667"/>
            <a:ext cx="2136877" cy="2034901"/>
          </a:xfrm>
          <a:prstGeom prst="rect">
            <a:avLst/>
          </a:prstGeom>
        </p:spPr>
      </p:pic>
      <p:pic>
        <p:nvPicPr>
          <p:cNvPr id="5" name="Picture 4" descr="Tiedosto:Stick Figure.sv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89281">
            <a:off x="4800600" y="2127403"/>
            <a:ext cx="609600" cy="861008"/>
          </a:xfrm>
          <a:prstGeom prst="rect">
            <a:avLst/>
          </a:prstGeom>
        </p:spPr>
      </p:pic>
      <p:pic>
        <p:nvPicPr>
          <p:cNvPr id="6" name="Picture 5" descr="Tiedosto:Stick Figure.sv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729535">
            <a:off x="3492620" y="2081932"/>
            <a:ext cx="609600" cy="861008"/>
          </a:xfrm>
          <a:prstGeom prst="rect">
            <a:avLst/>
          </a:prstGeom>
        </p:spPr>
      </p:pic>
      <p:pic>
        <p:nvPicPr>
          <p:cNvPr id="7" name="Picture 6" descr="Tiedosto:Stick Figure.sv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8212" y="1696899"/>
            <a:ext cx="609600" cy="861008"/>
          </a:xfrm>
          <a:prstGeom prst="rect">
            <a:avLst/>
          </a:prstGeom>
        </p:spPr>
      </p:pic>
      <p:pic>
        <p:nvPicPr>
          <p:cNvPr id="8" name="Picture 7" descr="Tiedosto:Stick Figure.sv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920278"/>
            <a:ext cx="762000" cy="1076260"/>
          </a:xfrm>
          <a:prstGeom prst="rect">
            <a:avLst/>
          </a:prstGeom>
        </p:spPr>
      </p:pic>
      <p:cxnSp>
        <p:nvCxnSpPr>
          <p:cNvPr id="9" name="Straight Arrow Connector 8"/>
          <p:cNvCxnSpPr/>
          <p:nvPr/>
        </p:nvCxnSpPr>
        <p:spPr bwMode="auto">
          <a:xfrm flipV="1">
            <a:off x="5334000" y="2286000"/>
            <a:ext cx="1219200" cy="347388"/>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flipV="1">
            <a:off x="2823945" y="2395093"/>
            <a:ext cx="757455" cy="27190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V="1">
            <a:off x="4672679" y="1877211"/>
            <a:ext cx="1270921" cy="6937"/>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V="1">
            <a:off x="1676400" y="5453475"/>
            <a:ext cx="6096000" cy="1148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Picture 18" descr="Weather's Highs and Lows | Learning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891467" flipV="1">
            <a:off x="1965433" y="5042802"/>
            <a:ext cx="918204" cy="874385"/>
          </a:xfrm>
          <a:prstGeom prst="rect">
            <a:avLst/>
          </a:prstGeom>
        </p:spPr>
      </p:pic>
      <p:pic>
        <p:nvPicPr>
          <p:cNvPr id="20" name="Picture 19" descr="Weather's Highs and Lows | Learning ..."/>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9891467" flipV="1">
            <a:off x="3773291" y="4832677"/>
            <a:ext cx="1314848" cy="1252100"/>
          </a:xfrm>
          <a:prstGeom prst="rect">
            <a:avLst/>
          </a:prstGeom>
        </p:spPr>
      </p:pic>
      <p:pic>
        <p:nvPicPr>
          <p:cNvPr id="21" name="Picture 20" descr="Weather's Highs and Lows | Learning ..."/>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9891467" flipV="1">
            <a:off x="5721219" y="4642767"/>
            <a:ext cx="1758368" cy="1674455"/>
          </a:xfrm>
          <a:prstGeom prst="rect">
            <a:avLst/>
          </a:prstGeom>
        </p:spPr>
      </p:pic>
    </p:spTree>
    <p:custDataLst>
      <p:tags r:id="rId1"/>
    </p:custDataLst>
    <p:extLst>
      <p:ext uri="{BB962C8B-B14F-4D97-AF65-F5344CB8AC3E}">
        <p14:creationId xmlns:p14="http://schemas.microsoft.com/office/powerpoint/2010/main" val="1765240965"/>
      </p:ext>
    </p:extLst>
  </p:cSld>
  <p:clrMapOvr>
    <a:masterClrMapping/>
  </p:clrMapOvr>
  <mc:AlternateContent xmlns:mc="http://schemas.openxmlformats.org/markup-compatibility/2006" xmlns:p14="http://schemas.microsoft.com/office/powerpoint/2010/main">
    <mc:Choice Requires="p14">
      <p:transition spd="slow" p14:dur="2000" advTm="39538"/>
    </mc:Choice>
    <mc:Fallback xmlns="">
      <p:transition spd="slow" advTm="395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Data and Methods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143000"/>
            <a:ext cx="8458200" cy="4114800"/>
          </a:xfrm>
        </p:spPr>
        <p:txBody>
          <a:bodyPr/>
          <a:lstStyle/>
          <a:p>
            <a:pPr marL="0" indent="0">
              <a:spcBef>
                <a:spcPts val="2000"/>
              </a:spcBef>
              <a:buNone/>
            </a:pPr>
            <a:r>
              <a:rPr lang="en-US" sz="3600" b="1" dirty="0" smtClean="0">
                <a:latin typeface="Times New Roman" panose="02020603050405020304" pitchFamily="18" charset="0"/>
                <a:cs typeface="Times New Roman" panose="02020603050405020304" pitchFamily="18" charset="0"/>
              </a:rPr>
              <a:t>Data Sets </a:t>
            </a:r>
            <a:endParaRPr lang="en-US" sz="3600" b="1" dirty="0">
              <a:latin typeface="Times New Roman" panose="02020603050405020304" pitchFamily="18" charset="0"/>
              <a:cs typeface="Times New Roman" panose="02020603050405020304" pitchFamily="18" charset="0"/>
            </a:endParaRPr>
          </a:p>
          <a:p>
            <a:pPr marL="0" indent="0">
              <a:spcBef>
                <a:spcPts val="2000"/>
              </a:spcBef>
              <a:buNone/>
            </a:pPr>
            <a:r>
              <a:rPr lang="en-US"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Spatial Hazard Events and Losses </a:t>
            </a:r>
            <a:r>
              <a:rPr lang="en-US" sz="3000" dirty="0" smtClean="0">
                <a:latin typeface="Times New Roman" panose="02020603050405020304" pitchFamily="18" charset="0"/>
                <a:cs typeface="Times New Roman" panose="02020603050405020304" pitchFamily="18" charset="0"/>
              </a:rPr>
              <a:t>Database 			for the </a:t>
            </a:r>
            <a:r>
              <a:rPr lang="en-US" sz="3000" dirty="0">
                <a:latin typeface="Times New Roman" panose="02020603050405020304" pitchFamily="18" charset="0"/>
                <a:cs typeface="Times New Roman" panose="02020603050405020304" pitchFamily="18" charset="0"/>
              </a:rPr>
              <a:t>United </a:t>
            </a:r>
            <a:r>
              <a:rPr lang="en-US" sz="3000" dirty="0" smtClean="0">
                <a:latin typeface="Times New Roman" panose="02020603050405020304" pitchFamily="18" charset="0"/>
                <a:cs typeface="Times New Roman" panose="02020603050405020304" pitchFamily="18" charset="0"/>
              </a:rPr>
              <a:t>States (SHELDUS)</a:t>
            </a:r>
          </a:p>
          <a:p>
            <a:pPr marL="0" indent="0">
              <a:spcBef>
                <a:spcPts val="800"/>
              </a:spcBef>
              <a:buNone/>
            </a:pPr>
            <a:r>
              <a:rPr lang="en-US" sz="3000" dirty="0" smtClean="0">
                <a:latin typeface="Times New Roman" panose="02020603050405020304" pitchFamily="18" charset="0"/>
                <a:cs typeface="Times New Roman" panose="02020603050405020304" pitchFamily="18" charset="0"/>
              </a:rPr>
              <a:t>		1999-2011</a:t>
            </a:r>
          </a:p>
          <a:p>
            <a:pPr marL="0" indent="0">
              <a:spcBef>
                <a:spcPts val="2000"/>
              </a:spcBef>
              <a:buNone/>
            </a:pPr>
            <a:r>
              <a:rPr lang="en-US" sz="3000" dirty="0" smtClean="0">
                <a:latin typeface="Times New Roman" panose="02020603050405020304" pitchFamily="18" charset="0"/>
                <a:cs typeface="Times New Roman" panose="02020603050405020304" pitchFamily="18" charset="0"/>
              </a:rPr>
              <a:t>	—Panel Study of Income Dynamics (PSID)</a:t>
            </a:r>
          </a:p>
          <a:p>
            <a:pPr marL="0" indent="0">
              <a:spcBef>
                <a:spcPts val="800"/>
              </a:spcBef>
              <a:buNone/>
            </a:pP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1999-2011</a:t>
            </a:r>
          </a:p>
          <a:p>
            <a:pPr marL="0" indent="0">
              <a:spcBef>
                <a:spcPts val="2000"/>
              </a:spcBef>
              <a:buNone/>
            </a:pPr>
            <a:r>
              <a:rPr lang="en-US" sz="3000" dirty="0" smtClean="0">
                <a:latin typeface="Times New Roman" panose="02020603050405020304" pitchFamily="18" charset="0"/>
                <a:cs typeface="Times New Roman" panose="02020603050405020304" pitchFamily="18" charset="0"/>
              </a:rPr>
              <a:t>	—Census Data</a:t>
            </a:r>
          </a:p>
          <a:p>
            <a:pPr marL="0" indent="0">
              <a:spcBef>
                <a:spcPts val="800"/>
              </a:spcBef>
              <a:buNone/>
            </a:pP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2000  Long </a:t>
            </a:r>
            <a:r>
              <a:rPr lang="en-US" sz="3000" dirty="0">
                <a:latin typeface="Times New Roman" panose="02020603050405020304" pitchFamily="18" charset="0"/>
                <a:cs typeface="Times New Roman" panose="02020603050405020304" pitchFamily="18" charset="0"/>
              </a:rPr>
              <a:t>F</a:t>
            </a:r>
            <a:r>
              <a:rPr lang="en-US" sz="3000" dirty="0" smtClean="0">
                <a:latin typeface="Times New Roman" panose="02020603050405020304" pitchFamily="18" charset="0"/>
                <a:cs typeface="Times New Roman" panose="02020603050405020304" pitchFamily="18" charset="0"/>
              </a:rPr>
              <a:t>orm and 2006-2010 ACS</a:t>
            </a: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643317"/>
      </p:ext>
    </p:extLst>
  </p:cSld>
  <p:clrMapOvr>
    <a:masterClrMapping/>
  </p:clrMapOvr>
  <mc:AlternateContent xmlns:mc="http://schemas.openxmlformats.org/markup-compatibility/2006" xmlns:p14="http://schemas.microsoft.com/office/powerpoint/2010/main">
    <mc:Choice Requires="p14">
      <p:transition spd="slow" p14:dur="2000" advTm="68615"/>
    </mc:Choice>
    <mc:Fallback xmlns="">
      <p:transition spd="slow" advTm="6861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1143000"/>
          </a:xfrm>
        </p:spPr>
        <p:txBody>
          <a:bodyPr/>
          <a:lstStyle/>
          <a:p>
            <a:r>
              <a:rPr lang="en-US" dirty="0" smtClean="0">
                <a:latin typeface="Times New Roman" panose="02020603050405020304" pitchFamily="18" charset="0"/>
                <a:cs typeface="Times New Roman" panose="02020603050405020304" pitchFamily="18" charset="0"/>
              </a:rPr>
              <a:t>Data &amp; Methods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295400"/>
            <a:ext cx="8458200" cy="4114800"/>
          </a:xfrm>
        </p:spPr>
        <p:txBody>
          <a:bodyPr/>
          <a:lstStyle/>
          <a:p>
            <a:pPr marL="0" indent="0">
              <a:spcBef>
                <a:spcPts val="1200"/>
              </a:spcBef>
              <a:buNone/>
            </a:pPr>
            <a:r>
              <a:rPr lang="en-US" sz="3600" b="1" dirty="0" smtClean="0">
                <a:latin typeface="Times New Roman" panose="02020603050405020304" pitchFamily="18" charset="0"/>
                <a:cs typeface="Times New Roman" panose="02020603050405020304" pitchFamily="18" charset="0"/>
              </a:rPr>
              <a:t>Dependent Variable </a:t>
            </a:r>
          </a:p>
          <a:p>
            <a:pPr marL="0" indent="0">
              <a:spcBef>
                <a:spcPts val="1200"/>
              </a:spcBef>
              <a:buNone/>
            </a:pPr>
            <a:r>
              <a:rPr lang="en-US" dirty="0" smtClean="0">
                <a:latin typeface="Times New Roman" panose="02020603050405020304" pitchFamily="18" charset="0"/>
                <a:cs typeface="Times New Roman" panose="02020603050405020304" pitchFamily="18" charset="0"/>
              </a:rPr>
              <a:t>	Residential Instability</a:t>
            </a:r>
          </a:p>
          <a:p>
            <a:pPr marL="0" indent="0">
              <a:spcBef>
                <a:spcPts val="600"/>
              </a:spcBef>
              <a:buNone/>
            </a:pPr>
            <a:r>
              <a:rPr lang="en-US" sz="2800" dirty="0" smtClean="0">
                <a:latin typeface="Times New Roman" panose="02020603050405020304" pitchFamily="18" charset="0"/>
                <a:cs typeface="Times New Roman" panose="02020603050405020304" pitchFamily="18" charset="0"/>
              </a:rPr>
              <a:t>		# of Moves since last survey</a:t>
            </a:r>
          </a:p>
          <a:p>
            <a:pPr marL="0" indent="0">
              <a:spcBef>
                <a:spcPts val="0"/>
              </a:spcBef>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Pribesh</a:t>
            </a:r>
            <a:r>
              <a:rPr lang="en-US" sz="1800" dirty="0">
                <a:latin typeface="Times New Roman" panose="02020603050405020304" pitchFamily="18" charset="0"/>
                <a:cs typeface="Times New Roman" panose="02020603050405020304" pitchFamily="18" charset="0"/>
              </a:rPr>
              <a:t> and Downey </a:t>
            </a:r>
            <a:r>
              <a:rPr lang="en-US" sz="1800" dirty="0" smtClean="0">
                <a:latin typeface="Times New Roman" panose="02020603050405020304" pitchFamily="18" charset="0"/>
                <a:cs typeface="Times New Roman" panose="02020603050405020304" pitchFamily="18" charset="0"/>
              </a:rPr>
              <a:t>1999; Sampson et al. 1999; Dong </a:t>
            </a:r>
            <a:r>
              <a:rPr lang="en-US" sz="1800" dirty="0">
                <a:latin typeface="Times New Roman" panose="02020603050405020304" pitchFamily="18" charset="0"/>
                <a:cs typeface="Times New Roman" panose="02020603050405020304" pitchFamily="18" charset="0"/>
              </a:rPr>
              <a:t>et al. </a:t>
            </a:r>
            <a:r>
              <a:rPr lang="en-US" sz="1800" dirty="0" smtClean="0">
                <a:latin typeface="Times New Roman" panose="02020603050405020304" pitchFamily="18" charset="0"/>
                <a:cs typeface="Times New Roman" panose="02020603050405020304" pitchFamily="18" charset="0"/>
              </a:rPr>
              <a:t>2005; 			Sharkey </a:t>
            </a:r>
            <a:r>
              <a:rPr lang="en-US" sz="1800" dirty="0">
                <a:latin typeface="Times New Roman" panose="02020603050405020304" pitchFamily="18" charset="0"/>
                <a:cs typeface="Times New Roman" panose="02020603050405020304" pitchFamily="18" charset="0"/>
              </a:rPr>
              <a:t>and Sampson </a:t>
            </a:r>
            <a:r>
              <a:rPr lang="en-US" sz="1800" dirty="0" smtClean="0">
                <a:latin typeface="Times New Roman" panose="02020603050405020304" pitchFamily="18" charset="0"/>
                <a:cs typeface="Times New Roman" panose="02020603050405020304" pitchFamily="18" charset="0"/>
              </a:rPr>
              <a:t>2010; Desmond </a:t>
            </a:r>
            <a:r>
              <a:rPr lang="en-US" sz="1800" dirty="0">
                <a:latin typeface="Times New Roman" panose="02020603050405020304" pitchFamily="18" charset="0"/>
                <a:cs typeface="Times New Roman" panose="02020603050405020304" pitchFamily="18" charset="0"/>
              </a:rPr>
              <a:t>and </a:t>
            </a:r>
            <a:r>
              <a:rPr lang="en-US" sz="1800" dirty="0" err="1">
                <a:latin typeface="Times New Roman" panose="02020603050405020304" pitchFamily="18" charset="0"/>
                <a:cs typeface="Times New Roman" panose="02020603050405020304" pitchFamily="18" charset="0"/>
              </a:rPr>
              <a:t>Gershenson</a:t>
            </a:r>
            <a:r>
              <a:rPr lang="en-US" sz="1800" dirty="0">
                <a:latin typeface="Times New Roman" panose="02020603050405020304" pitchFamily="18" charset="0"/>
                <a:cs typeface="Times New Roman" panose="02020603050405020304" pitchFamily="18" charset="0"/>
              </a:rPr>
              <a:t> 2016</a:t>
            </a:r>
            <a:r>
              <a:rPr lang="en-US" sz="1800" dirty="0" smtClean="0">
                <a:latin typeface="Times New Roman" panose="02020603050405020304" pitchFamily="18" charset="0"/>
                <a:cs typeface="Times New Roman" panose="02020603050405020304" pitchFamily="18" charset="0"/>
              </a:rPr>
              <a:t>)</a:t>
            </a:r>
          </a:p>
          <a:p>
            <a:pPr marL="0" indent="0">
              <a:spcBef>
                <a:spcPts val="1200"/>
              </a:spcBef>
              <a:buNone/>
            </a:pPr>
            <a:r>
              <a:rPr lang="en-US" sz="3600" b="1" dirty="0" smtClean="0">
                <a:latin typeface="Times New Roman" panose="02020603050405020304" pitchFamily="18" charset="0"/>
                <a:cs typeface="Times New Roman" panose="02020603050405020304" pitchFamily="18" charset="0"/>
              </a:rPr>
              <a:t>Key Independent </a:t>
            </a:r>
            <a:r>
              <a:rPr lang="en-US" sz="3600" b="1" dirty="0">
                <a:latin typeface="Times New Roman" panose="02020603050405020304" pitchFamily="18" charset="0"/>
                <a:cs typeface="Times New Roman" panose="02020603050405020304" pitchFamily="18" charset="0"/>
              </a:rPr>
              <a:t>Variable </a:t>
            </a:r>
          </a:p>
          <a:p>
            <a:pPr marL="0" indent="0">
              <a:spcBef>
                <a:spcPts val="120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Natural Hazard Damage to Property</a:t>
            </a:r>
            <a:endParaRPr lang="en-US" dirty="0">
              <a:latin typeface="Times New Roman" panose="02020603050405020304" pitchFamily="18" charset="0"/>
              <a:cs typeface="Times New Roman" panose="02020603050405020304" pitchFamily="18" charset="0"/>
            </a:endParaRPr>
          </a:p>
          <a:p>
            <a:pPr marL="0" indent="0">
              <a:spcBef>
                <a:spcPts val="600"/>
              </a:spcBef>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County-Level Totals (logged) 					</a:t>
            </a:r>
            <a:endParaRPr lang="en-US" sz="2800" dirty="0">
              <a:latin typeface="Times New Roman" panose="02020603050405020304" pitchFamily="18" charset="0"/>
              <a:cs typeface="Times New Roman" panose="02020603050405020304" pitchFamily="18" charset="0"/>
            </a:endParaRP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66716837"/>
      </p:ext>
    </p:extLst>
  </p:cSld>
  <p:clrMapOvr>
    <a:masterClrMapping/>
  </p:clrMapOvr>
  <mc:AlternateContent xmlns:mc="http://schemas.openxmlformats.org/markup-compatibility/2006" xmlns:p14="http://schemas.microsoft.com/office/powerpoint/2010/main">
    <mc:Choice Requires="p14">
      <p:transition spd="slow" p14:dur="2000" advTm="87455"/>
    </mc:Choice>
    <mc:Fallback xmlns="">
      <p:transition spd="slow" advTm="874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58200" cy="4114800"/>
          </a:xfrm>
        </p:spPr>
        <p:txBody>
          <a:bodyPr/>
          <a:lstStyle/>
          <a:p>
            <a:pPr marL="0" indent="0">
              <a:spcBef>
                <a:spcPts val="0"/>
              </a:spcBef>
              <a:buNone/>
            </a:pPr>
            <a:r>
              <a:rPr lang="en-US" sz="2800" b="1" dirty="0" smtClean="0">
                <a:latin typeface="Times New Roman" panose="02020603050405020304" pitchFamily="18" charset="0"/>
                <a:cs typeface="Times New Roman" panose="02020603050405020304" pitchFamily="18" charset="0"/>
              </a:rPr>
              <a:t>Control Variables</a:t>
            </a:r>
          </a:p>
          <a:p>
            <a:pPr marL="0" indent="0">
              <a:spcBef>
                <a:spcPts val="0"/>
              </a:spcBef>
              <a:buNone/>
            </a:pPr>
            <a:r>
              <a:rPr lang="en-US" sz="2400" dirty="0" smtClean="0">
                <a:latin typeface="Times New Roman" panose="02020603050405020304" pitchFamily="18" charset="0"/>
                <a:cs typeface="Times New Roman" panose="02020603050405020304" pitchFamily="18" charset="0"/>
              </a:rPr>
              <a:t>	Individual-Level</a:t>
            </a:r>
          </a:p>
          <a:p>
            <a:pPr marL="0" indent="0">
              <a:spcBef>
                <a:spcPts val="0"/>
              </a:spcBef>
              <a:buNone/>
            </a:pPr>
            <a:r>
              <a:rPr lang="en-US" sz="24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—Race (White, Black, Latino, Other)</a:t>
            </a:r>
          </a:p>
          <a:p>
            <a:pPr marL="0" indent="0">
              <a:spcBef>
                <a:spcPts val="0"/>
              </a:spcBef>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—Foreign Born</a:t>
            </a:r>
            <a:endParaRPr lang="en-US" sz="2200" dirty="0">
              <a:latin typeface="Times New Roman" panose="02020603050405020304" pitchFamily="18" charset="0"/>
              <a:cs typeface="Times New Roman" panose="02020603050405020304" pitchFamily="18" charset="0"/>
            </a:endParaRPr>
          </a:p>
          <a:p>
            <a:pPr marL="0" indent="0">
              <a:spcBef>
                <a:spcPts val="0"/>
              </a:spcBef>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—Education (years completed in school)</a:t>
            </a:r>
          </a:p>
          <a:p>
            <a:pPr marL="0" indent="0">
              <a:spcBef>
                <a:spcPts val="0"/>
              </a:spcBef>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—Age (and age squared)</a:t>
            </a:r>
          </a:p>
          <a:p>
            <a:pPr marL="0" indent="0">
              <a:spcBef>
                <a:spcPts val="0"/>
              </a:spcBef>
              <a:buNone/>
            </a:pPr>
            <a:r>
              <a:rPr lang="en-US" sz="2400" dirty="0" smtClean="0">
                <a:latin typeface="Times New Roman" panose="02020603050405020304" pitchFamily="18" charset="0"/>
                <a:cs typeface="Times New Roman" panose="02020603050405020304" pitchFamily="18" charset="0"/>
              </a:rPr>
              <a:t>	Family and Household-Level</a:t>
            </a:r>
            <a:endParaRPr lang="en-US" sz="24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—Married</a:t>
            </a:r>
          </a:p>
          <a:p>
            <a:pPr marL="0" indent="0">
              <a:spcBef>
                <a:spcPts val="0"/>
              </a:spcBef>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—Parenthood</a:t>
            </a:r>
            <a:endParaRPr lang="en-US" sz="2200" dirty="0">
              <a:latin typeface="Times New Roman" panose="02020603050405020304" pitchFamily="18" charset="0"/>
              <a:cs typeface="Times New Roman" panose="02020603050405020304" pitchFamily="18" charset="0"/>
            </a:endParaRPr>
          </a:p>
          <a:p>
            <a:pPr marL="0" indent="0">
              <a:spcBef>
                <a:spcPts val="0"/>
              </a:spcBef>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—Annual Household Income (logged)</a:t>
            </a:r>
            <a:endParaRPr lang="en-US" sz="2200" dirty="0">
              <a:latin typeface="Times New Roman" panose="02020603050405020304" pitchFamily="18" charset="0"/>
              <a:cs typeface="Times New Roman" panose="02020603050405020304" pitchFamily="18" charset="0"/>
            </a:endParaRPr>
          </a:p>
          <a:p>
            <a:pPr marL="0" indent="0">
              <a:spcBef>
                <a:spcPts val="0"/>
              </a:spcBef>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—Rooms Per Capita</a:t>
            </a:r>
            <a:endParaRPr lang="en-US" sz="22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Neighborhood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County-Level</a:t>
            </a:r>
            <a:endParaRPr lang="en-US" sz="24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—Neighborhood Socioeconomic Status</a:t>
            </a:r>
          </a:p>
          <a:p>
            <a:pPr marL="0" indent="0">
              <a:spcBef>
                <a:spcPts val="0"/>
              </a:spcBef>
              <a:buNone/>
            </a:pPr>
            <a:r>
              <a:rPr lang="en-US" sz="2200" dirty="0" smtClean="0">
                <a:latin typeface="Times New Roman" panose="02020603050405020304" pitchFamily="18" charset="0"/>
                <a:cs typeface="Times New Roman" panose="02020603050405020304" pitchFamily="18" charset="0"/>
              </a:rPr>
              <a:t>		—Total County Population</a:t>
            </a:r>
          </a:p>
          <a:p>
            <a:pPr marL="0" indent="0">
              <a:spcBef>
                <a:spcPts val="0"/>
              </a:spcBef>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—Rural/Urban Scale (1=most urban; 9 = most rural)</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20102"/>
      </p:ext>
    </p:extLst>
  </p:cSld>
  <p:clrMapOvr>
    <a:masterClrMapping/>
  </p:clrMapOvr>
  <mc:AlternateContent xmlns:mc="http://schemas.openxmlformats.org/markup-compatibility/2006" xmlns:p14="http://schemas.microsoft.com/office/powerpoint/2010/main">
    <mc:Choice Requires="p14">
      <p:transition spd="slow" p14:dur="2000" advTm="12861"/>
    </mc:Choice>
    <mc:Fallback xmlns="">
      <p:transition spd="slow" advTm="1286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7|2.9|4.5|1.8|4.5|7.9|0|1.8|1.6|1.4"/>
</p:tagLst>
</file>

<file path=ppt/tags/tag2.xml><?xml version="1.0" encoding="utf-8"?>
<p:tagLst xmlns:a="http://schemas.openxmlformats.org/drawingml/2006/main" xmlns:r="http://schemas.openxmlformats.org/officeDocument/2006/relationships" xmlns:p="http://schemas.openxmlformats.org/presentationml/2006/main">
  <p:tag name="TIMING" val="|55"/>
</p:tagLst>
</file>

<file path=ppt/tags/tag3.xml><?xml version="1.0" encoding="utf-8"?>
<p:tagLst xmlns:a="http://schemas.openxmlformats.org/drawingml/2006/main" xmlns:r="http://schemas.openxmlformats.org/officeDocument/2006/relationships" xmlns:p="http://schemas.openxmlformats.org/presentationml/2006/main">
  <p:tag name="TIMING" val="|83.2|18"/>
</p:tagLst>
</file>

<file path=ppt/theme/theme1.xml><?xml version="1.0" encoding="utf-8"?>
<a:theme xmlns:a="http://schemas.openxmlformats.org/drawingml/2006/main" name="RiceLogo_whitebak">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RiceLogo_whitebak</Template>
  <TotalTime>23733</TotalTime>
  <Words>667</Words>
  <Application>Microsoft Macintosh PowerPoint</Application>
  <PresentationFormat>On-screen Show (4:3)</PresentationFormat>
  <Paragraphs>186</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ＭＳ Ｐゴシック</vt:lpstr>
      <vt:lpstr>Tahoma</vt:lpstr>
      <vt:lpstr>Times New Roman</vt:lpstr>
      <vt:lpstr>Arial</vt:lpstr>
      <vt:lpstr>RiceLogo_whitebak</vt:lpstr>
      <vt:lpstr>Beyond Disaster:   Taking a Broader Look at Natural Hazards and Social Vulnerability</vt:lpstr>
      <vt:lpstr>PowerPoint Presentation</vt:lpstr>
      <vt:lpstr>PowerPoint Presentation</vt:lpstr>
      <vt:lpstr>PowerPoint Presentation</vt:lpstr>
      <vt:lpstr>PowerPoint Presentation</vt:lpstr>
      <vt:lpstr>PowerPoint Presentation</vt:lpstr>
      <vt:lpstr>Data and Methods</vt:lpstr>
      <vt:lpstr>Data &amp; Methods</vt:lpstr>
      <vt:lpstr>PowerPoint Presentation</vt:lpstr>
      <vt:lpstr>PowerPoint Presentation</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Residential Instability</vt:lpstr>
      <vt:lpstr>Beyond Disasters</vt:lpstr>
      <vt:lpstr>Contact</vt:lpstr>
      <vt:lpstr>Additional Material</vt:lpstr>
      <vt:lpstr>Tables</vt:lpstr>
      <vt:lpstr>Tables</vt:lpstr>
      <vt:lpstr>Tables</vt:lpstr>
      <vt:lpstr>Tables</vt:lpstr>
      <vt:lpstr>Results</vt:lpstr>
      <vt:lpstr>Results</vt:lpstr>
      <vt:lpstr>Results</vt:lpstr>
      <vt:lpstr>Results</vt:lpstr>
      <vt:lpstr>Results</vt:lpstr>
      <vt:lpstr>Results</vt:lpstr>
      <vt:lpstr>Results</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Clarity:  Racial Residential Segregation From 1980 to 2010</dc:title>
  <dc:creator>Junia Howell</dc:creator>
  <cp:lastModifiedBy>Jessica Mae DiFilippo</cp:lastModifiedBy>
  <cp:revision>283</cp:revision>
  <cp:lastPrinted>2016-11-04T19:11:33Z</cp:lastPrinted>
  <dcterms:created xsi:type="dcterms:W3CDTF">2014-03-19T01:04:27Z</dcterms:created>
  <dcterms:modified xsi:type="dcterms:W3CDTF">2016-12-02T18:30:41Z</dcterms:modified>
</cp:coreProperties>
</file>